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403" r:id="rId3"/>
    <p:sldId id="359" r:id="rId4"/>
    <p:sldId id="360" r:id="rId5"/>
    <p:sldId id="361" r:id="rId6"/>
    <p:sldId id="381" r:id="rId7"/>
    <p:sldId id="383" r:id="rId8"/>
    <p:sldId id="382" r:id="rId9"/>
    <p:sldId id="384" r:id="rId10"/>
    <p:sldId id="367" r:id="rId11"/>
    <p:sldId id="406" r:id="rId12"/>
    <p:sldId id="404" r:id="rId13"/>
    <p:sldId id="405" r:id="rId14"/>
    <p:sldId id="385" r:id="rId15"/>
    <p:sldId id="387" r:id="rId16"/>
    <p:sldId id="369" r:id="rId17"/>
    <p:sldId id="389" r:id="rId18"/>
    <p:sldId id="356" r:id="rId19"/>
    <p:sldId id="390" r:id="rId20"/>
    <p:sldId id="391" r:id="rId21"/>
    <p:sldId id="392" r:id="rId22"/>
    <p:sldId id="378" r:id="rId23"/>
    <p:sldId id="370" r:id="rId24"/>
    <p:sldId id="371" r:id="rId25"/>
    <p:sldId id="372" r:id="rId26"/>
    <p:sldId id="394" r:id="rId27"/>
    <p:sldId id="396" r:id="rId28"/>
    <p:sldId id="398" r:id="rId29"/>
    <p:sldId id="373" r:id="rId30"/>
    <p:sldId id="374" r:id="rId31"/>
    <p:sldId id="375" r:id="rId32"/>
    <p:sldId id="379" r:id="rId33"/>
    <p:sldId id="380" r:id="rId34"/>
    <p:sldId id="400" r:id="rId35"/>
    <p:sldId id="407" r:id="rId36"/>
    <p:sldId id="408" r:id="rId37"/>
    <p:sldId id="409" r:id="rId38"/>
    <p:sldId id="410" r:id="rId39"/>
    <p:sldId id="402" r:id="rId40"/>
  </p:sldIdLst>
  <p:sldSz cx="9144000" cy="6858000" type="screen4x3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udinskam\AppData\Local\Microsoft\Windows\Temporary%20Internet%20Files\Content.Outlook\39EGB7CT\Dotace%20na%20prevenci%20z%20rozpo&#269;t&#367;%20kraj&#367;%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107174103237094"/>
          <c:y val="7.4548702245552642E-2"/>
          <c:w val="0.72831320205538008"/>
          <c:h val="0.691008542631358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'[Dotace na prevenci z rozpočtů krajů .xlsx]graficky'!$C$3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4">
                <a:shade val="53000"/>
                <a:alpha val="85000"/>
              </a:schemeClr>
            </a:solidFill>
            <a:ln w="9525" cap="flat" cmpd="sng" algn="ctr">
              <a:solidFill>
                <a:schemeClr val="accent4">
                  <a:shade val="53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4">
                  <a:shade val="53000"/>
                  <a:lumMod val="75000"/>
                </a:schemeClr>
              </a:contourClr>
            </a:sp3d>
          </c:spPr>
          <c:invertIfNegative val="0"/>
          <c:cat>
            <c:strRef>
              <c:f>'[Dotace na prevenci z rozpočtů krajů .xlsx]graficky'!$B$4:$B$17</c:f>
              <c:strCache>
                <c:ptCount val="14"/>
                <c:pt idx="0">
                  <c:v>Karlovarský</c:v>
                </c:pt>
                <c:pt idx="1">
                  <c:v>Plzeňský</c:v>
                </c:pt>
                <c:pt idx="2">
                  <c:v>Jihočeský</c:v>
                </c:pt>
                <c:pt idx="3">
                  <c:v>Liberecký</c:v>
                </c:pt>
                <c:pt idx="4">
                  <c:v>Ústecký</c:v>
                </c:pt>
                <c:pt idx="5">
                  <c:v>Hl. město Praha</c:v>
                </c:pt>
                <c:pt idx="6">
                  <c:v>Středočeský</c:v>
                </c:pt>
                <c:pt idx="7">
                  <c:v>Vysočina</c:v>
                </c:pt>
                <c:pt idx="8">
                  <c:v>Královehradecký</c:v>
                </c:pt>
                <c:pt idx="9">
                  <c:v>Pardubický</c:v>
                </c:pt>
                <c:pt idx="10">
                  <c:v>Olomoucký</c:v>
                </c:pt>
                <c:pt idx="11">
                  <c:v>Moravskoslezský</c:v>
                </c:pt>
                <c:pt idx="12">
                  <c:v>Zlínský</c:v>
                </c:pt>
                <c:pt idx="13">
                  <c:v>Jihomoravský</c:v>
                </c:pt>
              </c:strCache>
            </c:strRef>
          </c:cat>
          <c:val>
            <c:numRef>
              <c:f>'[Dotace na prevenci z rozpočtů krajů .xlsx]graficky'!$C$4:$C$17</c:f>
              <c:numCache>
                <c:formatCode>#,##0</c:formatCode>
                <c:ptCount val="14"/>
                <c:pt idx="0">
                  <c:v>450000</c:v>
                </c:pt>
                <c:pt idx="1">
                  <c:v>900000</c:v>
                </c:pt>
                <c:pt idx="2">
                  <c:v>1275000</c:v>
                </c:pt>
                <c:pt idx="3">
                  <c:v>0</c:v>
                </c:pt>
                <c:pt idx="4">
                  <c:v>1000000</c:v>
                </c:pt>
                <c:pt idx="5">
                  <c:v>6775000</c:v>
                </c:pt>
                <c:pt idx="6">
                  <c:v>881000</c:v>
                </c:pt>
                <c:pt idx="7">
                  <c:v>868000</c:v>
                </c:pt>
                <c:pt idx="8">
                  <c:v>450000</c:v>
                </c:pt>
                <c:pt idx="9">
                  <c:v>0</c:v>
                </c:pt>
                <c:pt idx="10">
                  <c:v>200000</c:v>
                </c:pt>
                <c:pt idx="11">
                  <c:v>1560000</c:v>
                </c:pt>
                <c:pt idx="12">
                  <c:v>160000</c:v>
                </c:pt>
                <c:pt idx="13">
                  <c:v>1373000</c:v>
                </c:pt>
              </c:numCache>
            </c:numRef>
          </c:val>
        </c:ser>
        <c:ser>
          <c:idx val="1"/>
          <c:order val="1"/>
          <c:tx>
            <c:strRef>
              <c:f>'[Dotace na prevenci z rozpočtů krajů .xlsx]graficky'!$D$3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4">
                <a:shade val="76000"/>
                <a:alpha val="85000"/>
              </a:schemeClr>
            </a:solidFill>
            <a:ln w="9525" cap="flat" cmpd="sng" algn="ctr">
              <a:solidFill>
                <a:schemeClr val="accent4">
                  <a:shade val="76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4">
                  <a:shade val="76000"/>
                  <a:lumMod val="75000"/>
                </a:schemeClr>
              </a:contourClr>
            </a:sp3d>
          </c:spPr>
          <c:invertIfNegative val="0"/>
          <c:cat>
            <c:strRef>
              <c:f>'[Dotace na prevenci z rozpočtů krajů .xlsx]graficky'!$B$4:$B$17</c:f>
              <c:strCache>
                <c:ptCount val="14"/>
                <c:pt idx="0">
                  <c:v>Karlovarský</c:v>
                </c:pt>
                <c:pt idx="1">
                  <c:v>Plzeňský</c:v>
                </c:pt>
                <c:pt idx="2">
                  <c:v>Jihočeský</c:v>
                </c:pt>
                <c:pt idx="3">
                  <c:v>Liberecký</c:v>
                </c:pt>
                <c:pt idx="4">
                  <c:v>Ústecký</c:v>
                </c:pt>
                <c:pt idx="5">
                  <c:v>Hl. město Praha</c:v>
                </c:pt>
                <c:pt idx="6">
                  <c:v>Středočeský</c:v>
                </c:pt>
                <c:pt idx="7">
                  <c:v>Vysočina</c:v>
                </c:pt>
                <c:pt idx="8">
                  <c:v>Královehradecký</c:v>
                </c:pt>
                <c:pt idx="9">
                  <c:v>Pardubický</c:v>
                </c:pt>
                <c:pt idx="10">
                  <c:v>Olomoucký</c:v>
                </c:pt>
                <c:pt idx="11">
                  <c:v>Moravskoslezský</c:v>
                </c:pt>
                <c:pt idx="12">
                  <c:v>Zlínský</c:v>
                </c:pt>
                <c:pt idx="13">
                  <c:v>Jihomoravský</c:v>
                </c:pt>
              </c:strCache>
            </c:strRef>
          </c:cat>
          <c:val>
            <c:numRef>
              <c:f>'[Dotace na prevenci z rozpočtů krajů .xlsx]graficky'!$D$4:$D$17</c:f>
              <c:numCache>
                <c:formatCode>#,##0</c:formatCode>
                <c:ptCount val="14"/>
                <c:pt idx="0">
                  <c:v>450000</c:v>
                </c:pt>
                <c:pt idx="1">
                  <c:v>900000</c:v>
                </c:pt>
                <c:pt idx="2">
                  <c:v>1180000</c:v>
                </c:pt>
                <c:pt idx="3">
                  <c:v>250000</c:v>
                </c:pt>
                <c:pt idx="4">
                  <c:v>1000000</c:v>
                </c:pt>
                <c:pt idx="5">
                  <c:v>6990000</c:v>
                </c:pt>
                <c:pt idx="6">
                  <c:v>0</c:v>
                </c:pt>
                <c:pt idx="7">
                  <c:v>2073000</c:v>
                </c:pt>
                <c:pt idx="8">
                  <c:v>450000</c:v>
                </c:pt>
                <c:pt idx="9">
                  <c:v>0</c:v>
                </c:pt>
                <c:pt idx="10">
                  <c:v>200000</c:v>
                </c:pt>
                <c:pt idx="11">
                  <c:v>0</c:v>
                </c:pt>
                <c:pt idx="12">
                  <c:v>150000</c:v>
                </c:pt>
                <c:pt idx="13">
                  <c:v>1502000</c:v>
                </c:pt>
              </c:numCache>
            </c:numRef>
          </c:val>
        </c:ser>
        <c:ser>
          <c:idx val="2"/>
          <c:order val="2"/>
          <c:tx>
            <c:strRef>
              <c:f>'[Dotace na prevenci z rozpočtů krajů .xlsx]graficky'!$E$3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4">
                  <a:lumMod val="75000"/>
                </a:schemeClr>
              </a:contourClr>
            </a:sp3d>
          </c:spPr>
          <c:invertIfNegative val="0"/>
          <c:dPt>
            <c:idx val="5"/>
            <c:invertIfNegative val="0"/>
            <c:bubble3D val="0"/>
          </c:dPt>
          <c:cat>
            <c:strRef>
              <c:f>'[Dotace na prevenci z rozpočtů krajů .xlsx]graficky'!$B$4:$B$17</c:f>
              <c:strCache>
                <c:ptCount val="14"/>
                <c:pt idx="0">
                  <c:v>Karlovarský</c:v>
                </c:pt>
                <c:pt idx="1">
                  <c:v>Plzeňský</c:v>
                </c:pt>
                <c:pt idx="2">
                  <c:v>Jihočeský</c:v>
                </c:pt>
                <c:pt idx="3">
                  <c:v>Liberecký</c:v>
                </c:pt>
                <c:pt idx="4">
                  <c:v>Ústecký</c:v>
                </c:pt>
                <c:pt idx="5">
                  <c:v>Hl. město Praha</c:v>
                </c:pt>
                <c:pt idx="6">
                  <c:v>Středočeský</c:v>
                </c:pt>
                <c:pt idx="7">
                  <c:v>Vysočina</c:v>
                </c:pt>
                <c:pt idx="8">
                  <c:v>Královehradecký</c:v>
                </c:pt>
                <c:pt idx="9">
                  <c:v>Pardubický</c:v>
                </c:pt>
                <c:pt idx="10">
                  <c:v>Olomoucký</c:v>
                </c:pt>
                <c:pt idx="11">
                  <c:v>Moravskoslezský</c:v>
                </c:pt>
                <c:pt idx="12">
                  <c:v>Zlínský</c:v>
                </c:pt>
                <c:pt idx="13">
                  <c:v>Jihomoravský</c:v>
                </c:pt>
              </c:strCache>
            </c:strRef>
          </c:cat>
          <c:val>
            <c:numRef>
              <c:f>'[Dotace na prevenci z rozpočtů krajů .xlsx]graficky'!$E$4:$E$17</c:f>
              <c:numCache>
                <c:formatCode>#,##0</c:formatCode>
                <c:ptCount val="14"/>
                <c:pt idx="0">
                  <c:v>450000</c:v>
                </c:pt>
                <c:pt idx="1">
                  <c:v>500000</c:v>
                </c:pt>
                <c:pt idx="2">
                  <c:v>1110000</c:v>
                </c:pt>
                <c:pt idx="3">
                  <c:v>0</c:v>
                </c:pt>
                <c:pt idx="4">
                  <c:v>1000000</c:v>
                </c:pt>
                <c:pt idx="5">
                  <c:v>7010000</c:v>
                </c:pt>
                <c:pt idx="6">
                  <c:v>441000</c:v>
                </c:pt>
                <c:pt idx="7">
                  <c:v>0</c:v>
                </c:pt>
                <c:pt idx="8">
                  <c:v>939000</c:v>
                </c:pt>
                <c:pt idx="9">
                  <c:v>0</c:v>
                </c:pt>
                <c:pt idx="10">
                  <c:v>200000</c:v>
                </c:pt>
                <c:pt idx="11">
                  <c:v>1000000</c:v>
                </c:pt>
                <c:pt idx="12">
                  <c:v>150000</c:v>
                </c:pt>
                <c:pt idx="13">
                  <c:v>1510000</c:v>
                </c:pt>
              </c:numCache>
            </c:numRef>
          </c:val>
        </c:ser>
        <c:ser>
          <c:idx val="3"/>
          <c:order val="3"/>
          <c:tx>
            <c:strRef>
              <c:f>'[Dotace na prevenci z rozpočtů krajů .xlsx]graficky'!$F$3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>
                <a:tint val="77000"/>
                <a:alpha val="85000"/>
              </a:schemeClr>
            </a:solidFill>
            <a:ln w="9525" cap="flat" cmpd="sng" algn="ctr">
              <a:solidFill>
                <a:schemeClr val="accent4">
                  <a:tint val="77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4">
                  <a:tint val="77000"/>
                  <a:lumMod val="75000"/>
                </a:schemeClr>
              </a:contourClr>
            </a:sp3d>
          </c:spPr>
          <c:invertIfNegative val="0"/>
          <c:cat>
            <c:strRef>
              <c:f>'[Dotace na prevenci z rozpočtů krajů .xlsx]graficky'!$B$4:$B$17</c:f>
              <c:strCache>
                <c:ptCount val="14"/>
                <c:pt idx="0">
                  <c:v>Karlovarský</c:v>
                </c:pt>
                <c:pt idx="1">
                  <c:v>Plzeňský</c:v>
                </c:pt>
                <c:pt idx="2">
                  <c:v>Jihočeský</c:v>
                </c:pt>
                <c:pt idx="3">
                  <c:v>Liberecký</c:v>
                </c:pt>
                <c:pt idx="4">
                  <c:v>Ústecký</c:v>
                </c:pt>
                <c:pt idx="5">
                  <c:v>Hl. město Praha</c:v>
                </c:pt>
                <c:pt idx="6">
                  <c:v>Středočeský</c:v>
                </c:pt>
                <c:pt idx="7">
                  <c:v>Vysočina</c:v>
                </c:pt>
                <c:pt idx="8">
                  <c:v>Královehradecký</c:v>
                </c:pt>
                <c:pt idx="9">
                  <c:v>Pardubický</c:v>
                </c:pt>
                <c:pt idx="10">
                  <c:v>Olomoucký</c:v>
                </c:pt>
                <c:pt idx="11">
                  <c:v>Moravskoslezský</c:v>
                </c:pt>
                <c:pt idx="12">
                  <c:v>Zlínský</c:v>
                </c:pt>
                <c:pt idx="13">
                  <c:v>Jihomoravský</c:v>
                </c:pt>
              </c:strCache>
            </c:strRef>
          </c:cat>
          <c:val>
            <c:numRef>
              <c:f>'[Dotace na prevenci z rozpočtů krajů .xlsx]graficky'!$F$4:$F$17</c:f>
              <c:numCache>
                <c:formatCode>#,##0</c:formatCode>
                <c:ptCount val="14"/>
                <c:pt idx="0">
                  <c:v>450000</c:v>
                </c:pt>
                <c:pt idx="1">
                  <c:v>900000</c:v>
                </c:pt>
                <c:pt idx="2">
                  <c:v>1300000</c:v>
                </c:pt>
                <c:pt idx="3">
                  <c:v>250000</c:v>
                </c:pt>
                <c:pt idx="4">
                  <c:v>1000000</c:v>
                </c:pt>
                <c:pt idx="5">
                  <c:v>7960000</c:v>
                </c:pt>
                <c:pt idx="6">
                  <c:v>711330</c:v>
                </c:pt>
                <c:pt idx="7">
                  <c:v>2500000</c:v>
                </c:pt>
                <c:pt idx="8">
                  <c:v>1021000</c:v>
                </c:pt>
                <c:pt idx="9">
                  <c:v>0</c:v>
                </c:pt>
                <c:pt idx="10">
                  <c:v>200000</c:v>
                </c:pt>
                <c:pt idx="11">
                  <c:v>0</c:v>
                </c:pt>
                <c:pt idx="12">
                  <c:v>900000</c:v>
                </c:pt>
                <c:pt idx="13">
                  <c:v>2440000</c:v>
                </c:pt>
              </c:numCache>
            </c:numRef>
          </c:val>
        </c:ser>
        <c:ser>
          <c:idx val="4"/>
          <c:order val="4"/>
          <c:tx>
            <c:strRef>
              <c:f>'[Dotace na prevenci z rozpočtů krajů .xlsx]graficky'!$G$3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4">
                <a:tint val="54000"/>
                <a:alpha val="85000"/>
              </a:schemeClr>
            </a:solidFill>
            <a:ln w="9525" cap="flat" cmpd="sng" algn="ctr">
              <a:solidFill>
                <a:schemeClr val="accent4">
                  <a:tint val="54000"/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4">
                  <a:tint val="54000"/>
                  <a:lumMod val="75000"/>
                </a:schemeClr>
              </a:contourClr>
            </a:sp3d>
          </c:spPr>
          <c:invertIfNegative val="0"/>
          <c:cat>
            <c:strRef>
              <c:f>'[Dotace na prevenci z rozpočtů krajů .xlsx]graficky'!$B$4:$B$17</c:f>
              <c:strCache>
                <c:ptCount val="14"/>
                <c:pt idx="0">
                  <c:v>Karlovarský</c:v>
                </c:pt>
                <c:pt idx="1">
                  <c:v>Plzeňský</c:v>
                </c:pt>
                <c:pt idx="2">
                  <c:v>Jihočeský</c:v>
                </c:pt>
                <c:pt idx="3">
                  <c:v>Liberecký</c:v>
                </c:pt>
                <c:pt idx="4">
                  <c:v>Ústecký</c:v>
                </c:pt>
                <c:pt idx="5">
                  <c:v>Hl. město Praha</c:v>
                </c:pt>
                <c:pt idx="6">
                  <c:v>Středočeský</c:v>
                </c:pt>
                <c:pt idx="7">
                  <c:v>Vysočina</c:v>
                </c:pt>
                <c:pt idx="8">
                  <c:v>Královehradecký</c:v>
                </c:pt>
                <c:pt idx="9">
                  <c:v>Pardubický</c:v>
                </c:pt>
                <c:pt idx="10">
                  <c:v>Olomoucký</c:v>
                </c:pt>
                <c:pt idx="11">
                  <c:v>Moravskoslezský</c:v>
                </c:pt>
                <c:pt idx="12">
                  <c:v>Zlínský</c:v>
                </c:pt>
                <c:pt idx="13">
                  <c:v>Jihomoravský</c:v>
                </c:pt>
              </c:strCache>
            </c:strRef>
          </c:cat>
          <c:val>
            <c:numRef>
              <c:f>'[Dotace na prevenci z rozpočtů krajů .xlsx]graficky'!$G$4:$G$17</c:f>
              <c:numCache>
                <c:formatCode>#,##0</c:formatCode>
                <c:ptCount val="14"/>
                <c:pt idx="0">
                  <c:v>450000</c:v>
                </c:pt>
                <c:pt idx="1">
                  <c:v>900000</c:v>
                </c:pt>
                <c:pt idx="2">
                  <c:v>1300000</c:v>
                </c:pt>
                <c:pt idx="3">
                  <c:v>250000</c:v>
                </c:pt>
                <c:pt idx="4">
                  <c:v>1000000</c:v>
                </c:pt>
                <c:pt idx="5">
                  <c:v>9000000</c:v>
                </c:pt>
                <c:pt idx="6">
                  <c:v>1730586</c:v>
                </c:pt>
                <c:pt idx="7">
                  <c:v>3000000</c:v>
                </c:pt>
                <c:pt idx="8">
                  <c:v>1041000</c:v>
                </c:pt>
                <c:pt idx="9">
                  <c:v>0</c:v>
                </c:pt>
                <c:pt idx="10">
                  <c:v>200000</c:v>
                </c:pt>
                <c:pt idx="11">
                  <c:v>2000000</c:v>
                </c:pt>
                <c:pt idx="12">
                  <c:v>980000</c:v>
                </c:pt>
                <c:pt idx="13">
                  <c:v>2419000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cone"/>
        <c:axId val="181959696"/>
        <c:axId val="182205536"/>
        <c:axId val="0"/>
      </c:bar3DChart>
      <c:catAx>
        <c:axId val="1819596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2205536"/>
        <c:crosses val="autoZero"/>
        <c:auto val="1"/>
        <c:lblAlgn val="ctr"/>
        <c:lblOffset val="100"/>
        <c:noMultiLvlLbl val="0"/>
      </c:catAx>
      <c:valAx>
        <c:axId val="18220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1959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B3BDD-6DDC-4F23-ACD9-BF3BDBF79688}" type="datetimeFigureOut">
              <a:rPr lang="cs-CZ" smtClean="0"/>
              <a:pPr/>
              <a:t>19.10.2017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64188-5167-4BFE-B79F-98EE9828D3C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170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pPr/>
              <a:t>19.10.2017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Státní podpora sportu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 smtClean="0"/>
              <a:t>Ministerstvo školství, mládeže a tělovýchovy</a:t>
            </a:r>
          </a:p>
          <a:p>
            <a:pPr algn="l"/>
            <a:r>
              <a:rPr lang="cs-CZ" sz="900" dirty="0" smtClean="0"/>
              <a:t>Karmelitská 7, 118 12 Praha 1 • tel.:: +420 234 811 111</a:t>
            </a:r>
          </a:p>
          <a:p>
            <a:pPr algn="l"/>
            <a:r>
              <a:rPr lang="cs-CZ" sz="900" dirty="0" smtClean="0"/>
              <a:t>msmt@msmt.cz • www.msmt.cz</a:t>
            </a:r>
            <a:endParaRPr lang="cs-CZ" sz="900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pPr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pPr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 smtClean="0"/>
              <a:t>Státní podpora sportu pro rok 2013 byla projednána poradou vedení MŠMT dne 19. června 2012. </a:t>
            </a:r>
            <a:r>
              <a:rPr lang="cs-CZ" sz="2000" dirty="0" smtClean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 smtClean="0"/>
          </a:p>
          <a:p>
            <a:r>
              <a:rPr lang="cs-CZ" sz="2000" dirty="0" smtClean="0"/>
              <a:t>a) výdajový okruh: „Sportovní reprezentace“ </a:t>
            </a:r>
          </a:p>
          <a:p>
            <a:r>
              <a:rPr lang="cs-CZ" sz="2000" dirty="0" smtClean="0"/>
              <a:t>b) výdajový okruh: „Všeobecná sportovní činnost“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pPr/>
              <a:t>19.10.2017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pPr/>
              <a:t>19.10.2017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pPr/>
              <a:t>19.10.2017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pPr/>
              <a:t>19.10.2017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pPr/>
              <a:t>19.10.2017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pPr/>
              <a:t>19.10.2017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pPr/>
              <a:t>19.10.2017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hermankovar\AppData\Local\Microsoft\Windows\Temporary%20Internet%20Files\Content.Outlook\BOAZQ4QD\ASPI'&amp;link='72\2005%20Sb.#7'&amp;ucin-k-dni='30.12.9999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hyperlink" Target="http://prevence-info.cz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is-prevence.msmt.cz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strukturalni-fondy-1/vyzvy-op-vvv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mailto:vladimir.sklenar@msmt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15816" y="2924944"/>
            <a:ext cx="622818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3600" dirty="0" smtClean="0"/>
              <a:t>Systém primární prevence 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– aktuální dění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2400" b="1" i="1" dirty="0" smtClean="0"/>
              <a:t>Krajská konference </a:t>
            </a:r>
            <a:r>
              <a:rPr lang="cs-CZ" sz="2400" b="1" i="1" dirty="0" smtClean="0"/>
              <a:t>„Autorita učitele“ </a:t>
            </a:r>
            <a:r>
              <a:rPr lang="cs-CZ" sz="2400" b="1" i="1" dirty="0" smtClean="0"/>
              <a:t/>
            </a:r>
            <a:br>
              <a:rPr lang="cs-CZ" sz="2400" b="1" i="1" dirty="0" smtClean="0"/>
            </a:br>
            <a:r>
              <a:rPr lang="cs-CZ" sz="2400" b="1" i="1" dirty="0" smtClean="0"/>
              <a:t>Olomouc, 20. </a:t>
            </a:r>
            <a:r>
              <a:rPr lang="cs-CZ" sz="2400" b="1" i="1" dirty="0" smtClean="0"/>
              <a:t>října 2017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 smtClean="0"/>
              <a:t>Ministerstvo školství, mládeže a tělovýchovy</a:t>
            </a:r>
          </a:p>
          <a:p>
            <a:pPr marL="0" indent="0" algn="l">
              <a:buNone/>
            </a:pPr>
            <a:r>
              <a:rPr lang="cs-CZ" sz="700" dirty="0" smtClean="0"/>
              <a:t>Karmelitská 7, 118 12 Praha 1 • tel.: +420 234 811 111</a:t>
            </a:r>
          </a:p>
          <a:p>
            <a:pPr marL="0" indent="0" algn="l">
              <a:buNone/>
            </a:pPr>
            <a:r>
              <a:rPr lang="cs-CZ" sz="700" dirty="0" smtClean="0"/>
              <a:t>msmt@msmt.cz • www.msmt.cz</a:t>
            </a:r>
            <a:endParaRPr lang="cs-CZ" sz="700" dirty="0"/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b="1" dirty="0" smtClean="0"/>
              <a:t>Efektivita programů </a:t>
            </a:r>
            <a:r>
              <a:rPr lang="en-US" altLang="cs-CZ" b="1" dirty="0" err="1" smtClean="0"/>
              <a:t>na</a:t>
            </a:r>
            <a:r>
              <a:rPr lang="cs-CZ" altLang="cs-CZ" b="1" dirty="0"/>
              <a:t> </a:t>
            </a:r>
            <a:r>
              <a:rPr lang="en-US" altLang="cs-CZ" b="1" dirty="0" err="1" smtClean="0"/>
              <a:t>základě</a:t>
            </a:r>
            <a:r>
              <a:rPr lang="en-US" altLang="cs-CZ" b="1" dirty="0" smtClean="0"/>
              <a:t> </a:t>
            </a:r>
            <a:r>
              <a:rPr lang="cs-CZ" altLang="cs-CZ" b="1" dirty="0" smtClean="0"/>
              <a:t>aktivity (zapojení) účastníků</a:t>
            </a:r>
          </a:p>
          <a:p>
            <a:pPr marL="0" indent="0">
              <a:buNone/>
            </a:pPr>
            <a:endParaRPr lang="cs-CZ" dirty="0"/>
          </a:p>
          <a:p>
            <a:pPr>
              <a:defRPr/>
            </a:pPr>
            <a:r>
              <a:rPr lang="cs-CZ" dirty="0"/>
              <a:t>Přednáška </a:t>
            </a:r>
            <a:r>
              <a:rPr lang="en-US" dirty="0"/>
              <a:t>5</a:t>
            </a:r>
            <a:r>
              <a:rPr lang="cs-CZ" dirty="0"/>
              <a:t>%</a:t>
            </a:r>
          </a:p>
          <a:p>
            <a:pPr>
              <a:defRPr/>
            </a:pPr>
            <a:r>
              <a:rPr lang="cs-CZ" dirty="0"/>
              <a:t>Čtení</a:t>
            </a:r>
            <a:r>
              <a:rPr lang="en-US" dirty="0"/>
              <a:t> 10</a:t>
            </a:r>
            <a:r>
              <a:rPr lang="cs-CZ" dirty="0"/>
              <a:t>%</a:t>
            </a:r>
          </a:p>
          <a:p>
            <a:pPr>
              <a:defRPr/>
            </a:pPr>
            <a:r>
              <a:rPr lang="cs-CZ" dirty="0"/>
              <a:t>Audio/video</a:t>
            </a:r>
            <a:r>
              <a:rPr lang="en-US" dirty="0"/>
              <a:t> 20%</a:t>
            </a:r>
            <a:endParaRPr lang="cs-CZ" dirty="0"/>
          </a:p>
          <a:p>
            <a:pPr>
              <a:defRPr/>
            </a:pPr>
            <a:r>
              <a:rPr lang="cs-CZ" dirty="0"/>
              <a:t>Demonstrace</a:t>
            </a:r>
            <a:r>
              <a:rPr lang="en-US" dirty="0"/>
              <a:t> 30</a:t>
            </a:r>
            <a:r>
              <a:rPr lang="cs-CZ" dirty="0"/>
              <a:t>%</a:t>
            </a:r>
          </a:p>
          <a:p>
            <a:pPr>
              <a:defRPr/>
            </a:pPr>
            <a:r>
              <a:rPr lang="cs-CZ" dirty="0"/>
              <a:t>Diskuse</a:t>
            </a:r>
            <a:r>
              <a:rPr lang="en-US" dirty="0"/>
              <a:t> 50</a:t>
            </a:r>
            <a:r>
              <a:rPr lang="cs-CZ" dirty="0"/>
              <a:t>%</a:t>
            </a:r>
          </a:p>
          <a:p>
            <a:pPr>
              <a:defRPr/>
            </a:pPr>
            <a:r>
              <a:rPr lang="cs-CZ" dirty="0"/>
              <a:t>Praktické vyzkoušení dovedností</a:t>
            </a:r>
            <a:r>
              <a:rPr lang="en-US" dirty="0"/>
              <a:t> 70</a:t>
            </a:r>
            <a:r>
              <a:rPr lang="cs-CZ" dirty="0"/>
              <a:t>%</a:t>
            </a:r>
          </a:p>
          <a:p>
            <a:pPr>
              <a:defRPr/>
            </a:pPr>
            <a:r>
              <a:rPr lang="cs-CZ" dirty="0"/>
              <a:t>Interaktivní programy, vrstevnické programy</a:t>
            </a:r>
            <a:r>
              <a:rPr lang="en-US" dirty="0"/>
              <a:t> 90</a:t>
            </a:r>
            <a:r>
              <a:rPr lang="cs-CZ" dirty="0"/>
              <a:t>%</a:t>
            </a:r>
          </a:p>
          <a:p>
            <a:pPr>
              <a:defRPr/>
            </a:pPr>
            <a:endParaRPr lang="cs-CZ" dirty="0"/>
          </a:p>
          <a:p>
            <a:pPr>
              <a:buNone/>
              <a:defRPr/>
            </a:pPr>
            <a:r>
              <a:rPr lang="cs-CZ" b="1" dirty="0" smtClean="0"/>
              <a:t>Programy by měly být dlouhodobé a kontinuální (x jednorázové).</a:t>
            </a:r>
          </a:p>
          <a:p>
            <a:pPr>
              <a:buNone/>
              <a:defRPr/>
            </a:pPr>
            <a:endParaRPr lang="cs-CZ" b="1" dirty="0"/>
          </a:p>
          <a:p>
            <a:pPr>
              <a:buNone/>
              <a:defRPr/>
            </a:pPr>
            <a:r>
              <a:rPr lang="cs-CZ" sz="1400" i="1" dirty="0"/>
              <a:t>Podle: Analýzy </a:t>
            </a:r>
            <a:r>
              <a:rPr lang="cs-CZ" sz="1400" i="1" dirty="0" smtClean="0"/>
              <a:t>Minimálních preventivních programů</a:t>
            </a:r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127735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268760"/>
            <a:ext cx="8064896" cy="54726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600" b="1" dirty="0" smtClean="0"/>
              <a:t>Co je certifikace</a:t>
            </a:r>
            <a:endParaRPr lang="cs-CZ" sz="2600" b="1" dirty="0"/>
          </a:p>
          <a:p>
            <a:endParaRPr lang="cs-CZ" dirty="0"/>
          </a:p>
          <a:p>
            <a:pPr marL="0" indent="0" algn="just">
              <a:buNone/>
            </a:pPr>
            <a:r>
              <a:rPr lang="cs-CZ" dirty="0"/>
              <a:t>Certifikace odborné způsobilosti poskytovatelů programů školské primární prevence rizikového chování (dále jen „PP RCH“) je posouzení a formální uznání, že poskytovatel a jím realizovaný program odpovídá stanoveným kritériím kvality a komplexnosti. Jde tedy o proces posouzení poskytovatele a programu podle kritérií stanovených schválenými Standardy a udělení či neudělení certifikátu o jejich naplnění. Proces certifikace odborné způsobilosti poskytovatelů PP RCH probíhá v souladu s českými verzemi platných evropských norem pro posuzování, certifikace a audit.﻿</a:t>
            </a:r>
          </a:p>
          <a:p>
            <a:pPr marL="0" indent="0">
              <a:buNone/>
            </a:pPr>
            <a:r>
              <a:rPr lang="cs-CZ" b="1" dirty="0"/>
              <a:t>Certifikační proces si klade za </a:t>
            </a:r>
            <a:r>
              <a:rPr lang="cs-CZ" b="1" dirty="0" smtClean="0"/>
              <a:t>cíl</a:t>
            </a:r>
            <a:r>
              <a:rPr lang="cs-CZ" dirty="0" smtClean="0"/>
              <a:t>:</a:t>
            </a:r>
            <a:endParaRPr lang="cs-CZ" dirty="0"/>
          </a:p>
          <a:p>
            <a:r>
              <a:rPr lang="cs-CZ" dirty="0"/>
              <a:t>hospodárné financování služeb z veřejných prostředků,</a:t>
            </a:r>
          </a:p>
          <a:p>
            <a:r>
              <a:rPr lang="cs-CZ" dirty="0"/>
              <a:t>zajištění a zvyšování kvality programů školské primární prevence rizikového chování,</a:t>
            </a:r>
          </a:p>
          <a:p>
            <a:r>
              <a:rPr lang="cs-CZ" dirty="0"/>
              <a:t>zefektivnění sítě poskytovatelů programů školské primární prevence rizikového chování,</a:t>
            </a:r>
          </a:p>
          <a:p>
            <a:r>
              <a:rPr lang="cs-CZ" dirty="0"/>
              <a:t>začlenění programů školské PP RCH do širšího systému preventivního působení,</a:t>
            </a:r>
          </a:p>
          <a:p>
            <a:r>
              <a:rPr lang="cs-CZ" dirty="0"/>
              <a:t>aby se certifikace stala nástrojem na zajištění standardní kvality poskytovaných programů prevence ve školách.﻿</a:t>
            </a:r>
          </a:p>
        </p:txBody>
      </p:sp>
    </p:spTree>
    <p:extLst>
      <p:ext uri="{BB962C8B-B14F-4D97-AF65-F5344CB8AC3E}">
        <p14:creationId xmlns:p14="http://schemas.microsoft.com/office/powerpoint/2010/main" val="478227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340768"/>
            <a:ext cx="7931224" cy="5400600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Certifikace odborné způsobilosti</a:t>
            </a:r>
          </a:p>
          <a:p>
            <a:r>
              <a:rPr lang="cs-CZ" sz="2400" dirty="0" smtClean="0"/>
              <a:t>Unikátní </a:t>
            </a:r>
            <a:r>
              <a:rPr lang="cs-CZ" sz="2400" dirty="0"/>
              <a:t>systém hodnocení kvality</a:t>
            </a:r>
          </a:p>
          <a:p>
            <a:r>
              <a:rPr lang="cs-CZ" sz="2400" dirty="0"/>
              <a:t>Univerzální - pro všechny formy rizikového chování (dříve je prevence „</a:t>
            </a:r>
            <a:r>
              <a:rPr lang="cs-CZ" sz="2400" dirty="0" err="1"/>
              <a:t>protidrogrová</a:t>
            </a:r>
            <a:r>
              <a:rPr lang="cs-CZ" sz="2400" dirty="0"/>
              <a:t>“)</a:t>
            </a:r>
          </a:p>
          <a:p>
            <a:r>
              <a:rPr lang="cs-CZ" sz="2400" dirty="0"/>
              <a:t>Všechny úrovně: nové standardy: všeobecná, selektivní , indikovaná prevence</a:t>
            </a:r>
          </a:p>
          <a:p>
            <a:r>
              <a:rPr lang="cs-CZ" sz="2400" dirty="0"/>
              <a:t>Rovný přístup - pro všechny poskytovatele PPP (NNO, SZÚ, Policie, Městská policie, školská zařízení, školy…)</a:t>
            </a:r>
          </a:p>
          <a:p>
            <a:r>
              <a:rPr lang="cs-CZ" sz="2400" dirty="0"/>
              <a:t>Princip dobrovolnosti     x    veřejné </a:t>
            </a:r>
            <a:r>
              <a:rPr lang="cs-CZ" sz="2400" dirty="0" smtClean="0"/>
              <a:t>financování</a:t>
            </a:r>
          </a:p>
          <a:p>
            <a:r>
              <a:rPr lang="cs-CZ" sz="2400" b="1" dirty="0" smtClean="0"/>
              <a:t>56 </a:t>
            </a:r>
            <a:r>
              <a:rPr lang="cs-CZ" sz="2400" b="1" dirty="0" err="1" smtClean="0"/>
              <a:t>certikovaných</a:t>
            </a:r>
            <a:r>
              <a:rPr lang="cs-CZ" sz="2400" b="1" dirty="0" smtClean="0"/>
              <a:t> poskytovatelů programů PP</a:t>
            </a:r>
          </a:p>
          <a:p>
            <a:r>
              <a:rPr lang="cs-CZ" sz="2400" b="1" dirty="0" smtClean="0"/>
              <a:t>Novelizace dokumentů (standardy , certifikační řád…)</a:t>
            </a:r>
          </a:p>
          <a:p>
            <a:r>
              <a:rPr lang="cs-CZ" sz="2400" b="1" dirty="0" smtClean="0"/>
              <a:t>Mezinárodní ocenění (konference EUSPR Vídeň)</a:t>
            </a:r>
            <a:endParaRPr 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945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R_kraje Lucie ale u~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16832"/>
            <a:ext cx="6896620" cy="3991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9502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7920880" cy="5301208"/>
          </a:xfrm>
        </p:spPr>
        <p:txBody>
          <a:bodyPr/>
          <a:lstStyle/>
          <a:p>
            <a:pPr algn="ctr">
              <a:buNone/>
            </a:pPr>
            <a:r>
              <a:rPr lang="cs-CZ" sz="2800" b="1" dirty="0"/>
              <a:t>Horizontální úroveň koordinace</a:t>
            </a:r>
          </a:p>
          <a:p>
            <a:pPr>
              <a:buNone/>
            </a:pPr>
            <a:endParaRPr lang="cs-CZ" sz="800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cs-CZ" sz="2400" dirty="0" smtClean="0"/>
              <a:t>Věcně </a:t>
            </a:r>
            <a:r>
              <a:rPr lang="cs-CZ" sz="2400" dirty="0" smtClean="0"/>
              <a:t>příslušné </a:t>
            </a:r>
            <a:r>
              <a:rPr lang="cs-CZ" sz="2400" dirty="0"/>
              <a:t>resorty</a:t>
            </a:r>
          </a:p>
          <a:p>
            <a:pPr lvl="1" algn="just"/>
            <a:r>
              <a:rPr lang="cs-CZ" sz="2000" dirty="0"/>
              <a:t>Ministerstvo zdravotnictví</a:t>
            </a:r>
          </a:p>
          <a:p>
            <a:pPr lvl="1" algn="just"/>
            <a:r>
              <a:rPr lang="cs-CZ" sz="2000" dirty="0"/>
              <a:t>Ministerstvo vnitra</a:t>
            </a:r>
          </a:p>
          <a:p>
            <a:pPr lvl="1" algn="just"/>
            <a:r>
              <a:rPr lang="cs-CZ" sz="2000" dirty="0"/>
              <a:t>Ministerstvo práce a sociálních věcí</a:t>
            </a:r>
          </a:p>
          <a:p>
            <a:pPr marL="0" indent="0" algn="just">
              <a:buNone/>
            </a:pPr>
            <a:r>
              <a:rPr lang="cs-CZ" sz="2400" dirty="0" smtClean="0"/>
              <a:t>Nadresortní </a:t>
            </a:r>
            <a:r>
              <a:rPr lang="cs-CZ" sz="2400" dirty="0"/>
              <a:t>orgány </a:t>
            </a:r>
          </a:p>
          <a:p>
            <a:pPr lvl="1" algn="just"/>
            <a:r>
              <a:rPr lang="cs-CZ" sz="2000" dirty="0"/>
              <a:t>Rada vlády pro koordinaci protidrogové politiky při Úřadu vlády </a:t>
            </a:r>
          </a:p>
          <a:p>
            <a:pPr lvl="1" algn="just"/>
            <a:r>
              <a:rPr lang="cs-CZ" sz="2000" dirty="0"/>
              <a:t>Republikový výbor prevence kriminality při Ministerstvu vnitra</a:t>
            </a:r>
          </a:p>
          <a:p>
            <a:pPr lvl="1" algn="just"/>
            <a:r>
              <a:rPr lang="cs-CZ" sz="2000" dirty="0"/>
              <a:t>Výbor pro prevenci domácího násilí</a:t>
            </a:r>
          </a:p>
          <a:p>
            <a:pPr lvl="1" algn="just"/>
            <a:r>
              <a:rPr lang="cs-CZ" sz="2000" dirty="0"/>
              <a:t>Výbor pro prevenci </a:t>
            </a:r>
            <a:r>
              <a:rPr lang="cs-CZ" sz="2000" dirty="0" smtClean="0"/>
              <a:t>HIV/AIDS</a:t>
            </a:r>
          </a:p>
          <a:p>
            <a:pPr marL="457200" lvl="1" indent="0" algn="just">
              <a:buNone/>
            </a:pPr>
            <a:r>
              <a:rPr lang="cs-CZ" sz="2000" b="1" dirty="0" smtClean="0"/>
              <a:t>Meziresortní </a:t>
            </a:r>
            <a:r>
              <a:rPr lang="cs-CZ" sz="2000" b="1" dirty="0" smtClean="0"/>
              <a:t>pracovní skupina MŠMT pro primární prevenci</a:t>
            </a:r>
            <a:endParaRPr lang="cs-CZ" sz="2000" b="1" dirty="0"/>
          </a:p>
          <a:p>
            <a:r>
              <a:rPr lang="cs-CZ" dirty="0" smtClean="0"/>
              <a:t>Od roku 2017, již 2 jednání, klíčová meziresortní témata prevence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00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268760"/>
            <a:ext cx="7992888" cy="5589240"/>
          </a:xfrm>
        </p:spPr>
        <p:txBody>
          <a:bodyPr/>
          <a:lstStyle/>
          <a:p>
            <a:pPr marL="0" indent="0" algn="ctr">
              <a:buNone/>
            </a:pPr>
            <a:r>
              <a:rPr lang="cs-CZ" sz="2800" b="1" dirty="0"/>
              <a:t> </a:t>
            </a:r>
            <a:r>
              <a:rPr lang="cs-CZ" sz="2800" b="1" dirty="0" smtClean="0"/>
              <a:t>   Vertikální koordinace primární prevence</a:t>
            </a:r>
          </a:p>
          <a:p>
            <a:pPr marL="0" indent="0" algn="ctr">
              <a:buNone/>
            </a:pPr>
            <a:endParaRPr lang="cs-CZ" sz="2800" b="1" dirty="0" smtClean="0"/>
          </a:p>
          <a:p>
            <a:r>
              <a:rPr lang="cs-CZ" sz="2400" dirty="0" smtClean="0"/>
              <a:t>Spolupráce </a:t>
            </a:r>
            <a:r>
              <a:rPr lang="cs-CZ" sz="2400" dirty="0"/>
              <a:t>s kraji – ve smyslu partnerství</a:t>
            </a:r>
          </a:p>
          <a:p>
            <a:r>
              <a:rPr lang="cs-CZ" sz="2400" dirty="0"/>
              <a:t>Spolupráce s regiony – metodici prevence</a:t>
            </a:r>
          </a:p>
          <a:p>
            <a:r>
              <a:rPr lang="cs-CZ" sz="2400" dirty="0"/>
              <a:t>Garance jednotlivých krajů „garanty“ z </a:t>
            </a:r>
            <a:r>
              <a:rPr lang="cs-CZ" sz="2400" dirty="0" smtClean="0"/>
              <a:t>MŠMT (účast na krajských akcích)</a:t>
            </a:r>
            <a:endParaRPr lang="cs-CZ" sz="2400" dirty="0"/>
          </a:p>
          <a:p>
            <a:r>
              <a:rPr lang="cs-CZ" sz="2400" dirty="0"/>
              <a:t>Komunikace o klíčových tématech</a:t>
            </a:r>
          </a:p>
          <a:p>
            <a:r>
              <a:rPr lang="cs-CZ" sz="2400" dirty="0"/>
              <a:t>Zastoupení </a:t>
            </a:r>
            <a:r>
              <a:rPr lang="cs-CZ" sz="2400" dirty="0" smtClean="0"/>
              <a:t>KŠKP v </a:t>
            </a:r>
            <a:r>
              <a:rPr lang="cs-CZ" sz="2400" dirty="0"/>
              <a:t>pracovních orgánech MŠMT</a:t>
            </a:r>
          </a:p>
          <a:p>
            <a:r>
              <a:rPr lang="cs-CZ" sz="2400" dirty="0"/>
              <a:t>Krajské plány prevence, </a:t>
            </a:r>
            <a:r>
              <a:rPr lang="cs-CZ" sz="2400" dirty="0" smtClean="0"/>
              <a:t>Krajská kola dotací, Národní strategie</a:t>
            </a:r>
          </a:p>
          <a:p>
            <a:pPr marL="0" indent="0">
              <a:buNone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221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268760"/>
            <a:ext cx="8100392" cy="576064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Vertikální </a:t>
            </a:r>
            <a:r>
              <a:rPr lang="cs-CZ" sz="2800" b="1" dirty="0" smtClean="0"/>
              <a:t>úroveň</a:t>
            </a:r>
            <a:endParaRPr lang="cs-CZ" sz="2800" i="1" dirty="0"/>
          </a:p>
          <a:p>
            <a:pPr marL="0" indent="0">
              <a:buNone/>
            </a:pPr>
            <a:endParaRPr lang="cs-CZ" dirty="0"/>
          </a:p>
        </p:txBody>
      </p:sp>
      <p:grpSp>
        <p:nvGrpSpPr>
          <p:cNvPr id="4" name="Organization Chart 4"/>
          <p:cNvGrpSpPr>
            <a:grpSpLocks/>
          </p:cNvGrpSpPr>
          <p:nvPr/>
        </p:nvGrpSpPr>
        <p:grpSpPr bwMode="auto">
          <a:xfrm>
            <a:off x="1295088" y="2037617"/>
            <a:ext cx="7525383" cy="3119575"/>
            <a:chOff x="1175" y="11111"/>
            <a:chExt cx="7949" cy="7794"/>
          </a:xfrm>
        </p:grpSpPr>
        <p:cxnSp>
          <p:nvCxnSpPr>
            <p:cNvPr id="3076" name="_s1028"/>
            <p:cNvCxnSpPr>
              <a:cxnSpLocks noChangeShapeType="1"/>
            </p:cNvCxnSpPr>
            <p:nvPr/>
          </p:nvCxnSpPr>
          <p:spPr bwMode="auto">
            <a:xfrm rot="16200000">
              <a:off x="4279" y="14538"/>
              <a:ext cx="5848" cy="1473"/>
            </a:xfrm>
            <a:prstGeom prst="bentConnector3">
              <a:avLst>
                <a:gd name="adj1" fmla="val 16954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7" name="_s1029"/>
            <p:cNvCxnSpPr>
              <a:cxnSpLocks noChangeShapeType="1"/>
            </p:cNvCxnSpPr>
            <p:nvPr/>
          </p:nvCxnSpPr>
          <p:spPr bwMode="auto">
            <a:xfrm>
              <a:off x="6624" y="15279"/>
              <a:ext cx="1339" cy="373"/>
            </a:xfrm>
            <a:prstGeom prst="bentConnector3">
              <a:avLst>
                <a:gd name="adj1" fmla="val -7468"/>
              </a:avLst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78" name="_s1030"/>
            <p:cNvCxnSpPr>
              <a:cxnSpLocks noChangeShapeType="1"/>
            </p:cNvCxnSpPr>
            <p:nvPr/>
          </p:nvCxnSpPr>
          <p:spPr bwMode="auto">
            <a:xfrm flipV="1">
              <a:off x="6567" y="12351"/>
              <a:ext cx="1372" cy="1091"/>
            </a:xfrm>
            <a:prstGeom prst="bentConnector2">
              <a:avLst/>
            </a:prstGeom>
            <a:noFill/>
            <a:ln w="28575">
              <a:solidFill>
                <a:srgbClr val="54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" name="_s1031"/>
            <p:cNvSpPr>
              <a:spLocks noChangeArrowheads="1"/>
            </p:cNvSpPr>
            <p:nvPr/>
          </p:nvSpPr>
          <p:spPr bwMode="auto">
            <a:xfrm>
              <a:off x="1175" y="11111"/>
              <a:ext cx="7949" cy="1771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9F67F"/>
                </a:gs>
                <a:gs pos="100000">
                  <a:srgbClr val="FFCC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square" lIns="45072" tIns="22536" rIns="45072" bIns="2253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MŠMT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Odbor speciálního vzdělávání, prevence a institucionální výchovy MŠMT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" name="_s1032"/>
            <p:cNvSpPr>
              <a:spLocks noChangeArrowheads="1"/>
            </p:cNvSpPr>
            <p:nvPr/>
          </p:nvSpPr>
          <p:spPr bwMode="auto">
            <a:xfrm>
              <a:off x="1175" y="13256"/>
              <a:ext cx="5377" cy="1449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square" lIns="45072" tIns="22536" rIns="45072" bIns="2253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Krajský školský koordinátor prevence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Pracovník krajského úřadu – odbory školství</a:t>
              </a:r>
              <a:r>
                <a:rPr kumimoji="0" lang="cs-CZ" altLang="cs-CZ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 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" name="_s1033"/>
            <p:cNvSpPr>
              <a:spLocks noChangeArrowheads="1"/>
            </p:cNvSpPr>
            <p:nvPr/>
          </p:nvSpPr>
          <p:spPr bwMode="auto">
            <a:xfrm>
              <a:off x="1175" y="15137"/>
              <a:ext cx="5379" cy="146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square" lIns="45072" tIns="22536" rIns="45072" bIns="2253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Metodik prevence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Pracovník školského poradenského zařízení</a:t>
              </a:r>
              <a:endPara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" name="_s1034"/>
            <p:cNvSpPr>
              <a:spLocks noChangeArrowheads="1"/>
            </p:cNvSpPr>
            <p:nvPr/>
          </p:nvSpPr>
          <p:spPr bwMode="auto">
            <a:xfrm>
              <a:off x="1175" y="17023"/>
              <a:ext cx="5482" cy="188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/>
                </a:gs>
                <a:gs pos="100000">
                  <a:srgbClr val="FF6600"/>
                </a:gs>
              </a:gsLst>
              <a:lin ang="5400000" scaled="1"/>
            </a:gradFill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vert="horz" wrap="square" lIns="45072" tIns="22536" rIns="45072" bIns="2253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Školní metodik prevence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Pedagogický pracovník školy či školského zařízení</a:t>
              </a:r>
              <a:endPara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3" name="TextovéPole 2"/>
          <p:cNvSpPr txBox="1"/>
          <p:nvPr/>
        </p:nvSpPr>
        <p:spPr>
          <a:xfrm>
            <a:off x="1331640" y="5589240"/>
            <a:ext cx="7029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systému fungují i zařízení pro preventivně výchovnou péči – </a:t>
            </a:r>
          </a:p>
          <a:p>
            <a:r>
              <a:rPr lang="cs-CZ" dirty="0" smtClean="0"/>
              <a:t>Střediska výchovné péče, které v oblasti prevence rizikového chování </a:t>
            </a:r>
          </a:p>
          <a:p>
            <a:r>
              <a:rPr lang="cs-CZ" dirty="0" smtClean="0"/>
              <a:t>sehrávají důležitou roli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0457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3000" b="1" dirty="0" smtClean="0"/>
              <a:t>	</a:t>
            </a:r>
            <a:r>
              <a:rPr lang="cs-CZ" sz="3400" b="1" dirty="0" smtClean="0"/>
              <a:t>Legislativa </a:t>
            </a:r>
            <a:r>
              <a:rPr lang="cs-CZ" sz="3400" b="1" dirty="0"/>
              <a:t>v oblasti primární prevence</a:t>
            </a:r>
          </a:p>
          <a:p>
            <a:endParaRPr lang="cs-CZ" sz="3300" dirty="0">
              <a:solidFill>
                <a:srgbClr val="80000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b="1" dirty="0"/>
              <a:t>Zákon č. 561/2004 Sb.,</a:t>
            </a:r>
            <a:r>
              <a:rPr lang="cs-CZ" sz="2600" dirty="0"/>
              <a:t> o předškolním, základním, středním, vyšším odborném </a:t>
            </a:r>
            <a:r>
              <a:rPr lang="cs-CZ" sz="2600" dirty="0" smtClean="0"/>
              <a:t>a </a:t>
            </a:r>
            <a:r>
              <a:rPr lang="cs-CZ" sz="2600" dirty="0"/>
              <a:t>jiném vzdělávání </a:t>
            </a:r>
            <a:r>
              <a:rPr lang="cs-CZ" sz="2600" b="1" dirty="0"/>
              <a:t>(školský zákon)  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cs-CZ" sz="2600" dirty="0"/>
          </a:p>
          <a:p>
            <a:pPr algn="just">
              <a:lnSpc>
                <a:spcPct val="80000"/>
              </a:lnSpc>
              <a:defRPr/>
            </a:pPr>
            <a:r>
              <a:rPr lang="cs-CZ" sz="2600" b="1" dirty="0"/>
              <a:t>Vyhláška č. 72/2005 Sb.,</a:t>
            </a:r>
            <a:r>
              <a:rPr lang="cs-CZ" sz="2600" b="1" dirty="0">
                <a:solidFill>
                  <a:srgbClr val="922223"/>
                </a:solidFill>
              </a:rPr>
              <a:t> </a:t>
            </a:r>
            <a:r>
              <a:rPr lang="cs-CZ" sz="2600" dirty="0"/>
              <a:t>o poskytování poradenských služeb ve školách </a:t>
            </a:r>
            <a:r>
              <a:rPr lang="cs-CZ" sz="2600" dirty="0" smtClean="0"/>
              <a:t>a </a:t>
            </a:r>
            <a:r>
              <a:rPr lang="cs-CZ" sz="2600" dirty="0"/>
              <a:t>školských poradenských </a:t>
            </a:r>
            <a:r>
              <a:rPr lang="cs-CZ" sz="2600" dirty="0" smtClean="0"/>
              <a:t>zařízeních, v platném znění</a:t>
            </a:r>
            <a:endParaRPr lang="cs-CZ" sz="2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4897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556792"/>
            <a:ext cx="8028384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800" b="1" dirty="0" smtClean="0"/>
              <a:t>Školský zákon</a:t>
            </a:r>
          </a:p>
          <a:p>
            <a:pPr marL="0" indent="0">
              <a:buNone/>
            </a:pPr>
            <a:r>
              <a:rPr lang="cs-CZ" dirty="0" smtClean="0"/>
              <a:t>§ 29 </a:t>
            </a:r>
          </a:p>
          <a:p>
            <a:pPr marL="0" indent="0">
              <a:buNone/>
            </a:pPr>
            <a:r>
              <a:rPr lang="cs-CZ" i="1" dirty="0" smtClean="0"/>
              <a:t>(</a:t>
            </a:r>
            <a:r>
              <a:rPr lang="cs-CZ" i="1" dirty="0"/>
              <a:t>1)</a:t>
            </a:r>
            <a:r>
              <a:rPr lang="cs-CZ" dirty="0"/>
              <a:t> Školy a školská zařízení jsou při vzdělávání a s ním přímo souvisejících činnostech a při poskytování školských služeb povinny přihlížet k základním fyziologickým potřebám dětí, žáků a studentů a </a:t>
            </a:r>
            <a:r>
              <a:rPr lang="cs-CZ" b="1" dirty="0"/>
              <a:t>vytvářet podmínky pro jejich zdravý vývoj a pro předcházení vzniku sociálně patologických jevů.</a:t>
            </a:r>
          </a:p>
          <a:p>
            <a:pPr marL="0" indent="0">
              <a:buNone/>
            </a:pPr>
            <a:r>
              <a:rPr lang="cs-CZ" i="1" dirty="0"/>
              <a:t>(2)</a:t>
            </a:r>
            <a:r>
              <a:rPr lang="cs-CZ" dirty="0"/>
              <a:t> </a:t>
            </a:r>
            <a:r>
              <a:rPr lang="cs-CZ" b="1" dirty="0"/>
              <a:t>Školy a školská zařízení zajišťují bezpečnost a ochranu zdraví dětí, žáků a studentů </a:t>
            </a:r>
            <a:r>
              <a:rPr lang="cs-CZ" dirty="0"/>
              <a:t>při vzdělávání a s ním přímo souvisejících činnostech a při poskytování školských služeb a poskytují žákům a studentům nezbytné informace k zajištění bezpečnosti a ochrany zdraví. Ministerstvo stanoví vyhláškou opatření k zajištění bezpečnosti a ochrany zdraví dětí, žáků a studentů při vzdělávání ve školách a školských zařízeních a při činnostech s ním souvisejících.</a:t>
            </a:r>
          </a:p>
          <a:p>
            <a:endParaRPr lang="cs-CZ" dirty="0"/>
          </a:p>
        </p:txBody>
      </p:sp>
      <p:pic>
        <p:nvPicPr>
          <p:cNvPr id="3" name="Zástupný symbol pro obsah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88640"/>
            <a:ext cx="1512168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445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	Novelizace školského zákona – 1. 9. 2017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§ </a:t>
            </a:r>
            <a:r>
              <a:rPr lang="cs-CZ" b="1" dirty="0"/>
              <a:t>22a </a:t>
            </a:r>
            <a:r>
              <a:rPr lang="cs-CZ" b="1" dirty="0" smtClean="0"/>
              <a:t>- práva pedagogických </a:t>
            </a:r>
            <a:r>
              <a:rPr lang="cs-CZ" b="1" dirty="0"/>
              <a:t>pracovníků </a:t>
            </a:r>
            <a:endParaRPr lang="cs-CZ" b="1" dirty="0" smtClean="0"/>
          </a:p>
          <a:p>
            <a:pPr marL="0" indent="0">
              <a:buNone/>
            </a:pPr>
            <a:r>
              <a:rPr lang="cs-CZ" i="1" dirty="0"/>
              <a:t>a) na zajištění podmínek potřebných pro výkon jejich pedagogické činnosti, zejména na ochranu před fyzickým násilím nebo psychickým nátlakem ze strany dětí, žáků, studentů nebo zákonných zástupců dětí a žáků a dalších osob, které jsou v přímém kontaktu s pedagogickým pracovníkem ve škole,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22b - </a:t>
            </a:r>
            <a:r>
              <a:rPr lang="cs-CZ" b="1" dirty="0" smtClean="0"/>
              <a:t>povinnosti </a:t>
            </a:r>
            <a:r>
              <a:rPr lang="cs-CZ" b="1" dirty="0"/>
              <a:t>pedagogických pracovníků </a:t>
            </a:r>
          </a:p>
          <a:p>
            <a:pPr marL="0" indent="0">
              <a:buNone/>
            </a:pPr>
            <a:r>
              <a:rPr lang="cs-CZ" i="1" dirty="0" smtClean="0"/>
              <a:t>c</a:t>
            </a:r>
            <a:r>
              <a:rPr lang="cs-CZ" i="1" dirty="0"/>
              <a:t>) chránit bezpečí a zdraví dítěte, žáka a studenta a předcházet všem formám rizikového chování ve školách a školských zařízeních</a:t>
            </a:r>
            <a:r>
              <a:rPr lang="cs-CZ" i="1" dirty="0" smtClean="0"/>
              <a:t>,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§ </a:t>
            </a:r>
            <a:r>
              <a:rPr lang="cs-CZ" b="1" dirty="0"/>
              <a:t>31 </a:t>
            </a:r>
            <a:r>
              <a:rPr lang="cs-CZ" b="1" dirty="0" smtClean="0"/>
              <a:t>- postup </a:t>
            </a:r>
            <a:r>
              <a:rPr lang="cs-CZ" b="1" dirty="0"/>
              <a:t>v případě zvláště závažných porušení povinností</a:t>
            </a:r>
            <a:r>
              <a:rPr lang="cs-CZ" dirty="0"/>
              <a:t> stanovených zákonem.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b="1" dirty="0" smtClean="0"/>
              <a:t>Pomůcka </a:t>
            </a:r>
            <a:r>
              <a:rPr lang="cs-CZ" altLang="cs-CZ" b="1" dirty="0"/>
              <a:t>k nově zakotveným právům a povinnostem pedagogických pracovníků a k povinnému vyloučení žáka nebo studenta </a:t>
            </a:r>
            <a:r>
              <a:rPr lang="cs-CZ" altLang="cs-CZ" dirty="0" smtClean="0"/>
              <a:t>– webové stránky MŠMT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4404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484784"/>
            <a:ext cx="7571184" cy="51125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b="1" dirty="0" smtClean="0"/>
              <a:t>Obsah prezentace</a:t>
            </a:r>
          </a:p>
          <a:p>
            <a:r>
              <a:rPr lang="cs-CZ" sz="2800" dirty="0" smtClean="0"/>
              <a:t>Role </a:t>
            </a:r>
            <a:r>
              <a:rPr lang="cs-CZ" sz="2800" dirty="0" smtClean="0"/>
              <a:t>MŠMT v primární prevenci</a:t>
            </a:r>
          </a:p>
          <a:p>
            <a:r>
              <a:rPr lang="cs-CZ" sz="2800" dirty="0" smtClean="0"/>
              <a:t>Klíčové dokumenty primární prevence</a:t>
            </a:r>
          </a:p>
          <a:p>
            <a:r>
              <a:rPr lang="cs-CZ" sz="2800" dirty="0" smtClean="0"/>
              <a:t>Koordinace (horizontální a vertikální)</a:t>
            </a:r>
          </a:p>
          <a:p>
            <a:r>
              <a:rPr lang="cs-CZ" sz="2800" dirty="0" smtClean="0"/>
              <a:t>Rizikové chování a jeho členění</a:t>
            </a:r>
          </a:p>
          <a:p>
            <a:r>
              <a:rPr lang="cs-CZ" sz="2800" dirty="0" smtClean="0"/>
              <a:t>Kvalita programů primární prevence</a:t>
            </a:r>
          </a:p>
          <a:p>
            <a:r>
              <a:rPr lang="cs-CZ" sz="2800" dirty="0" smtClean="0"/>
              <a:t>Legislativa v primární prevenci</a:t>
            </a:r>
          </a:p>
          <a:p>
            <a:r>
              <a:rPr lang="cs-CZ" sz="2800" dirty="0" smtClean="0"/>
              <a:t>Financování primární </a:t>
            </a:r>
            <a:r>
              <a:rPr lang="cs-CZ" sz="2800" dirty="0" smtClean="0"/>
              <a:t>prevence</a:t>
            </a:r>
          </a:p>
          <a:p>
            <a:r>
              <a:rPr lang="cs-CZ" sz="2800" dirty="0" smtClean="0"/>
              <a:t>Autorita jako </a:t>
            </a:r>
            <a:r>
              <a:rPr lang="cs-CZ" sz="2800" dirty="0"/>
              <a:t>posilování sebedůvěry, </a:t>
            </a:r>
            <a:r>
              <a:rPr lang="cs-CZ" sz="2800" dirty="0" smtClean="0"/>
              <a:t>sebeúcty </a:t>
            </a:r>
            <a:endParaRPr lang="cs-CZ" sz="2800" dirty="0"/>
          </a:p>
          <a:p>
            <a:pPr marL="0" indent="0">
              <a:buNone/>
            </a:pPr>
            <a:r>
              <a:rPr lang="cs-CZ" sz="2800" dirty="0" smtClean="0"/>
              <a:t>                              a sebevědomí </a:t>
            </a:r>
            <a:endParaRPr lang="cs-CZ" sz="2800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3892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124744"/>
            <a:ext cx="7992888" cy="56166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Vyhláška č. 72/2005 Sb.,</a:t>
            </a:r>
            <a:r>
              <a:rPr lang="cs-CZ" b="1" dirty="0">
                <a:solidFill>
                  <a:srgbClr val="922223"/>
                </a:solidFill>
              </a:rPr>
              <a:t> </a:t>
            </a:r>
            <a:r>
              <a:rPr lang="cs-CZ" dirty="0"/>
              <a:t>o poskytování poradenských služeb ve školách a školských poradenských zařízeních, v platném znění</a:t>
            </a:r>
          </a:p>
          <a:p>
            <a:pPr marL="0" indent="0">
              <a:buNone/>
            </a:pPr>
            <a:r>
              <a:rPr lang="cs-CZ" dirty="0" smtClean="0"/>
              <a:t>§ 7: 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1) Ředitel základní, střední a vyšší odborné školy zabezpečuje poskytování poradenských služeb ve škole školním poradenským pracovištěm, ve kterém působí zpravidla výchovný poradce a </a:t>
            </a:r>
            <a:r>
              <a:rPr lang="cs-CZ" b="1" dirty="0"/>
              <a:t>školní metodik </a:t>
            </a:r>
            <a:r>
              <a:rPr lang="cs-CZ" b="1" dirty="0" smtClean="0"/>
              <a:t>prevence</a:t>
            </a:r>
            <a:r>
              <a:rPr lang="cs-CZ" dirty="0" smtClean="0"/>
              <a:t>……</a:t>
            </a:r>
          </a:p>
          <a:p>
            <a:pPr marL="0" indent="0">
              <a:buNone/>
            </a:pPr>
            <a:r>
              <a:rPr lang="cs-CZ" dirty="0"/>
              <a:t>(2) Ve škole jsou zajišťovány poradenské služby v rozsahu odpovídajícím počtu a vzdělávacím potřebám žáků školy zaměřené zejména na </a:t>
            </a:r>
            <a:endParaRPr lang="cs-CZ" dirty="0" smtClean="0"/>
          </a:p>
          <a:p>
            <a:r>
              <a:rPr lang="cs-CZ" dirty="0" smtClean="0"/>
              <a:t>h) </a:t>
            </a:r>
            <a:r>
              <a:rPr lang="cs-CZ" dirty="0"/>
              <a:t>včasnou intervenci při aktuálních problémech u jednotlivých žáků a třídních kolektivů, </a:t>
            </a:r>
          </a:p>
          <a:p>
            <a:r>
              <a:rPr lang="cs-CZ" dirty="0"/>
              <a:t>i) </a:t>
            </a:r>
            <a:r>
              <a:rPr lang="cs-CZ" b="1" dirty="0"/>
              <a:t>předcházení všem formám rizikového chování včetně různých forem šikany a diskriminace, </a:t>
            </a:r>
            <a:r>
              <a:rPr lang="cs-CZ" b="1" dirty="0" smtClean="0"/>
              <a:t> </a:t>
            </a:r>
            <a:endParaRPr lang="cs-CZ" b="1" dirty="0"/>
          </a:p>
          <a:p>
            <a:r>
              <a:rPr lang="cs-CZ" dirty="0"/>
              <a:t>j) průběžné </a:t>
            </a:r>
            <a:r>
              <a:rPr lang="cs-CZ" b="1" dirty="0"/>
              <a:t>vyhodnocování účinnosti preventivních programů </a:t>
            </a:r>
            <a:r>
              <a:rPr lang="cs-CZ" dirty="0"/>
              <a:t>uskutečňovaných školou, </a:t>
            </a:r>
          </a:p>
          <a:p>
            <a:r>
              <a:rPr lang="cs-CZ" dirty="0"/>
              <a:t>k) metodickou podporu učitelům při použití psychologických a speciálně pedagogických postupů ve vzdělávací činnosti školy, </a:t>
            </a:r>
          </a:p>
          <a:p>
            <a:r>
              <a:rPr lang="cs-CZ" dirty="0"/>
              <a:t>l) spolupráci a komunikaci mezi školou a zákonnými zástupci, 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m) spolupráci školy při poskytování poradenských služeb se školskými poradenskými zařízeními.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47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(3) Škola zpracovává a uskutečňuje program poradenských služeb ve škole, který zahrnuje popis a vymezení rozsahu činností pedagogických pracovníků uvedených v </a:t>
            </a:r>
            <a:r>
              <a:rPr lang="cs-CZ" u="sng" dirty="0">
                <a:hlinkClick r:id="rId2" action="ppaction://hlinkfile"/>
              </a:rPr>
              <a:t>odstavci 1</a:t>
            </a:r>
            <a:r>
              <a:rPr lang="cs-CZ" dirty="0"/>
              <a:t>, </a:t>
            </a:r>
            <a:r>
              <a:rPr lang="cs-CZ" b="1" dirty="0"/>
              <a:t>preventivní program školy </a:t>
            </a:r>
            <a:r>
              <a:rPr lang="cs-CZ" dirty="0"/>
              <a:t>včetně strategie předcházení školní neúspěšnosti, šikaně a dalším projevům rizikového chování.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732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Příloha č. 3 k vyhlášce č. 72/2005 Sb.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Standardní </a:t>
            </a:r>
            <a:r>
              <a:rPr lang="cs-CZ" dirty="0"/>
              <a:t>činnosti školy</a:t>
            </a:r>
          </a:p>
          <a:p>
            <a:r>
              <a:rPr lang="cs-CZ" dirty="0"/>
              <a:t>I. Standardní činnosti výchovného </a:t>
            </a:r>
            <a:r>
              <a:rPr lang="cs-CZ" dirty="0" smtClean="0"/>
              <a:t>poradce</a:t>
            </a:r>
          </a:p>
          <a:p>
            <a:r>
              <a:rPr lang="cs-CZ" b="1" dirty="0" smtClean="0"/>
              <a:t>II. Standardní </a:t>
            </a:r>
            <a:r>
              <a:rPr lang="cs-CZ" b="1" dirty="0"/>
              <a:t>činnosti školního metodika </a:t>
            </a:r>
            <a:r>
              <a:rPr lang="cs-CZ" b="1" dirty="0" smtClean="0"/>
              <a:t>prevence</a:t>
            </a:r>
          </a:p>
          <a:p>
            <a:r>
              <a:rPr lang="cs-CZ" dirty="0"/>
              <a:t>III. Standardní činnost školního psychologa</a:t>
            </a:r>
          </a:p>
          <a:p>
            <a:r>
              <a:rPr lang="cs-CZ" dirty="0"/>
              <a:t>IV. Standardní činnost školního speciálního pedagoga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b="1" dirty="0"/>
              <a:t>II. Standardní činnosti školního metodika prevence</a:t>
            </a:r>
          </a:p>
          <a:p>
            <a:pPr marL="0" indent="0">
              <a:buNone/>
            </a:pPr>
            <a:r>
              <a:rPr lang="cs-CZ" b="1" dirty="0" smtClean="0"/>
              <a:t>	I</a:t>
            </a:r>
            <a:r>
              <a:rPr lang="cs-CZ" b="1" dirty="0"/>
              <a:t>. Metodické a koordinační činnosti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	II</a:t>
            </a:r>
            <a:r>
              <a:rPr lang="cs-CZ" b="1" dirty="0"/>
              <a:t>. Informační činnosti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	III</a:t>
            </a:r>
            <a:r>
              <a:rPr lang="cs-CZ" b="1" dirty="0"/>
              <a:t>. Poradenské činnosti </a:t>
            </a:r>
            <a:r>
              <a:rPr lang="cs-CZ" b="1" dirty="0" smtClean="0"/>
              <a:t>– 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 smtClean="0"/>
              <a:t>1</a:t>
            </a:r>
            <a:r>
              <a:rPr lang="cs-CZ" dirty="0"/>
              <a:t>. Koordinace tvorby, kontrola, evaluace a participace při </a:t>
            </a:r>
            <a:r>
              <a:rPr lang="cs-CZ" dirty="0" smtClean="0"/>
              <a:t>	realizaci </a:t>
            </a:r>
            <a:r>
              <a:rPr lang="cs-CZ" dirty="0"/>
              <a:t>minimálního preventivního programu školy. </a:t>
            </a:r>
          </a:p>
          <a:p>
            <a:endParaRPr lang="cs-CZ" dirty="0"/>
          </a:p>
          <a:p>
            <a:endParaRPr lang="cs-CZ" b="1" dirty="0"/>
          </a:p>
        </p:txBody>
      </p:sp>
      <p:pic>
        <p:nvPicPr>
          <p:cNvPr id="3" name="Zástupný symbol pro obsah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92466"/>
            <a:ext cx="1999109" cy="1999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538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318756"/>
            <a:ext cx="8028384" cy="53506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600" b="1" dirty="0" smtClean="0"/>
              <a:t>Vyhláška 317/2005 Sb.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§ </a:t>
            </a:r>
            <a:r>
              <a:rPr lang="cs-CZ" b="1" dirty="0" smtClean="0"/>
              <a:t>9 Studium </a:t>
            </a:r>
            <a:r>
              <a:rPr lang="cs-CZ" b="1" dirty="0"/>
              <a:t>k výkonu specializovaných činností</a:t>
            </a:r>
          </a:p>
          <a:p>
            <a:pPr marL="0" indent="0">
              <a:buNone/>
            </a:pPr>
            <a:r>
              <a:rPr lang="cs-CZ" i="1" dirty="0"/>
              <a:t>(1)</a:t>
            </a:r>
            <a:r>
              <a:rPr lang="cs-CZ" dirty="0"/>
              <a:t> Studiem získává jeho absolvent další kvalifikační předpoklady pro výkon specializovaných činností, kterými jsou:</a:t>
            </a:r>
          </a:p>
          <a:p>
            <a:r>
              <a:rPr lang="cs-CZ" i="1" dirty="0"/>
              <a:t>a)</a:t>
            </a:r>
            <a:r>
              <a:rPr lang="cs-CZ" dirty="0"/>
              <a:t> koordinace v oblasti informačních a komunikačních technologií,</a:t>
            </a:r>
          </a:p>
          <a:p>
            <a:r>
              <a:rPr lang="cs-CZ" i="1" dirty="0"/>
              <a:t>b)</a:t>
            </a:r>
            <a:r>
              <a:rPr lang="cs-CZ" dirty="0"/>
              <a:t> tvorba a následná koordinace školních vzdělávacích programů a vzdělávacích programů vyšších odborných škol,</a:t>
            </a:r>
          </a:p>
          <a:p>
            <a:r>
              <a:rPr lang="cs-CZ" b="1" i="1" dirty="0"/>
              <a:t>c)</a:t>
            </a:r>
            <a:r>
              <a:rPr lang="cs-CZ" b="1" dirty="0"/>
              <a:t> prevence sociálně patologických jevů,</a:t>
            </a:r>
          </a:p>
          <a:p>
            <a:r>
              <a:rPr lang="cs-CZ" i="1" dirty="0"/>
              <a:t>d)</a:t>
            </a:r>
            <a:r>
              <a:rPr lang="cs-CZ" dirty="0"/>
              <a:t> specializovaná činnost v oblasti environmentální výchovy,</a:t>
            </a:r>
          </a:p>
          <a:p>
            <a:r>
              <a:rPr lang="cs-CZ" i="1" dirty="0"/>
              <a:t>e)</a:t>
            </a:r>
            <a:r>
              <a:rPr lang="cs-CZ" dirty="0"/>
              <a:t> specializovaná činnost speciálního pedagoga v oblasti školské logopedie, nebo</a:t>
            </a:r>
          </a:p>
          <a:p>
            <a:r>
              <a:rPr lang="cs-CZ" i="1" dirty="0"/>
              <a:t>f)</a:t>
            </a:r>
            <a:r>
              <a:rPr lang="cs-CZ" dirty="0"/>
              <a:t> specializovaná činnost v oblasti prostorové orientace zrakově postižených.</a:t>
            </a:r>
          </a:p>
          <a:p>
            <a:pPr marL="0" indent="0">
              <a:buNone/>
            </a:pPr>
            <a:r>
              <a:rPr lang="cs-CZ" i="1" dirty="0"/>
              <a:t>(</a:t>
            </a:r>
            <a:r>
              <a:rPr lang="cs-CZ" b="1" i="1" dirty="0"/>
              <a:t>2)</a:t>
            </a:r>
            <a:r>
              <a:rPr lang="cs-CZ" b="1" dirty="0"/>
              <a:t> Studium v délce trvání nejméně 250 vyučovacích hodin se ukončuje obhajobou závěrečné písemné práce a závěrečnou zkouškou před komisí. Po jejím úspěšném složení získává absolvent osvědčení.</a:t>
            </a:r>
          </a:p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267744" y="332656"/>
            <a:ext cx="65146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KDE ZÍSKÁ POTŘEBNOU KVALIFIKACI- ŠMP</a:t>
            </a:r>
            <a:endParaRPr lang="cs-CZ" sz="2800" dirty="0">
              <a:solidFill>
                <a:schemeClr val="bg1"/>
              </a:solidFill>
            </a:endParaRPr>
          </a:p>
        </p:txBody>
      </p:sp>
      <p:pic>
        <p:nvPicPr>
          <p:cNvPr id="4" name="Zástupný symbol pro obsah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795536"/>
            <a:ext cx="1234480" cy="123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709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Legislativa</a:t>
            </a:r>
          </a:p>
          <a:p>
            <a:r>
              <a:rPr lang="cs-CZ" dirty="0" smtClean="0"/>
              <a:t>Metodické pokyny MŠMT (závaznost)</a:t>
            </a:r>
          </a:p>
          <a:p>
            <a:r>
              <a:rPr lang="cs-CZ" dirty="0" smtClean="0"/>
              <a:t>Metodická doporučení MŠMT</a:t>
            </a:r>
          </a:p>
          <a:p>
            <a:r>
              <a:rPr lang="cs-CZ" dirty="0" smtClean="0"/>
              <a:t>Výstupy z projektů</a:t>
            </a:r>
          </a:p>
          <a:p>
            <a:r>
              <a:rPr lang="cs-CZ" dirty="0" smtClean="0"/>
              <a:t>Odborná literatura</a:t>
            </a:r>
          </a:p>
          <a:p>
            <a:r>
              <a:rPr lang="cs-CZ" dirty="0" smtClean="0"/>
              <a:t>Odborné časopisy (Prevence, Adiktologie)</a:t>
            </a:r>
          </a:p>
          <a:p>
            <a:r>
              <a:rPr lang="cs-CZ" dirty="0" smtClean="0"/>
              <a:t>Webové portály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75255" y="332656"/>
            <a:ext cx="61115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Z ČEHO MŮŽE ČERPAT INFORMACE- ŠMP</a:t>
            </a:r>
            <a:endParaRPr lang="cs-CZ" sz="2800" dirty="0">
              <a:solidFill>
                <a:schemeClr val="bg1"/>
              </a:solidFill>
            </a:endParaRPr>
          </a:p>
        </p:txBody>
      </p:sp>
      <p:pic>
        <p:nvPicPr>
          <p:cNvPr id="4" name="Zástupný symbol pro obsah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8903" y="855876"/>
            <a:ext cx="917510" cy="1348988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835696" y="4077072"/>
            <a:ext cx="59766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b="1" dirty="0">
                <a:hlinkClick r:id="rId3"/>
              </a:rPr>
              <a:t>www.msmt.cz</a:t>
            </a:r>
            <a:r>
              <a:rPr lang="cs-CZ" b="1" dirty="0"/>
              <a:t> </a:t>
            </a:r>
          </a:p>
          <a:p>
            <a:pPr>
              <a:buNone/>
              <a:defRPr/>
            </a:pPr>
            <a:r>
              <a:rPr lang="cs-CZ" b="1" dirty="0"/>
              <a:t>	</a:t>
            </a:r>
            <a:r>
              <a:rPr lang="cs-CZ" dirty="0"/>
              <a:t>(vzdělávání/speciální vzdělávání/prevence)</a:t>
            </a:r>
          </a:p>
          <a:p>
            <a:pPr>
              <a:defRPr/>
            </a:pPr>
            <a:r>
              <a:rPr lang="cs-CZ" b="1" dirty="0">
                <a:solidFill>
                  <a:srgbClr val="800000"/>
                </a:solidFill>
                <a:hlinkClick r:id="rId4"/>
              </a:rPr>
              <a:t>http://</a:t>
            </a:r>
            <a:r>
              <a:rPr lang="cs-CZ" b="1" dirty="0">
                <a:hlinkClick r:id="rId4"/>
              </a:rPr>
              <a:t>prevence-info.cz</a:t>
            </a:r>
            <a:r>
              <a:rPr lang="cs-CZ" b="1" dirty="0"/>
              <a:t> </a:t>
            </a:r>
          </a:p>
          <a:p>
            <a:pPr>
              <a:buNone/>
              <a:defRPr/>
            </a:pPr>
            <a:r>
              <a:rPr lang="cs-CZ" b="1" dirty="0"/>
              <a:t>	</a:t>
            </a:r>
            <a:r>
              <a:rPr lang="cs-CZ" dirty="0"/>
              <a:t>– informace, příklady dobré praxe, akce, registrace</a:t>
            </a:r>
          </a:p>
        </p:txBody>
      </p:sp>
      <p:pic>
        <p:nvPicPr>
          <p:cNvPr id="6" name="Zástupný symbol pro obsah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452" y="5097088"/>
            <a:ext cx="1226803" cy="1440160"/>
          </a:xfrm>
          <a:prstGeom prst="rect">
            <a:avLst/>
          </a:prstGeom>
        </p:spPr>
      </p:pic>
      <p:pic>
        <p:nvPicPr>
          <p:cNvPr id="7" name="Zástupný symbol pro obsah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690" y="2204864"/>
            <a:ext cx="2009663" cy="117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59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5" y="4886326"/>
            <a:ext cx="3096344" cy="1508102"/>
          </a:xfrm>
        </p:spPr>
      </p:pic>
      <p:sp>
        <p:nvSpPr>
          <p:cNvPr id="3" name="TextovéPole 2"/>
          <p:cNvSpPr txBox="1"/>
          <p:nvPr/>
        </p:nvSpPr>
        <p:spPr>
          <a:xfrm>
            <a:off x="2699792" y="332656"/>
            <a:ext cx="5468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JAK LZE AKTIVITY FINANCOVAT- ŠMP</a:t>
            </a:r>
            <a:endParaRPr lang="cs-CZ" sz="2800" dirty="0">
              <a:solidFill>
                <a:schemeClr val="bg1"/>
              </a:solidFill>
            </a:endParaRPr>
          </a:p>
        </p:txBody>
      </p:sp>
      <p:pic>
        <p:nvPicPr>
          <p:cNvPr id="5" name="Zástupný symbol pro obsah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12360" y="855876"/>
            <a:ext cx="1202978" cy="1603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1475656" y="2276872"/>
            <a:ext cx="75396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Dotační program MŠMT – škola/organizace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Dotační programy MZ, MV, RVKPP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Dotační programy krajů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Dotační programy obcí?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Šablony ESF – vzdělávání ŠMP a dalších pedagogických pracovníků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44830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196752"/>
            <a:ext cx="8064450" cy="5545361"/>
          </a:xfrm>
        </p:spPr>
        <p:txBody>
          <a:bodyPr rtlCol="0">
            <a:normAutofit fontScale="92500" lnSpcReduction="1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</a:t>
            </a:r>
            <a:r>
              <a:rPr lang="cs-CZ" b="1" dirty="0" smtClean="0"/>
              <a:t>  </a:t>
            </a:r>
            <a:r>
              <a:rPr lang="cs-CZ" sz="3000" b="1" dirty="0" smtClean="0"/>
              <a:t>Dotační programy na oblast primární prevence rizikového chování – rok 2017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1. Na </a:t>
            </a:r>
            <a:r>
              <a:rPr lang="cs-CZ" b="1" dirty="0"/>
              <a:t>realizaci aktivit v oblasti primární prevence </a:t>
            </a:r>
            <a:r>
              <a:rPr lang="cs-CZ" b="1" dirty="0" smtClean="0"/>
              <a:t>rizikového chování na rok 2017</a:t>
            </a:r>
            <a:endParaRPr lang="cs-CZ" b="1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Nová metodika </a:t>
            </a:r>
            <a:r>
              <a:rPr lang="cs-CZ" dirty="0"/>
              <a:t>MŠMT pro poskytování dotací ze SR na realizaci aktivit </a:t>
            </a:r>
            <a:r>
              <a:rPr lang="cs-CZ" dirty="0" smtClean="0"/>
              <a:t>v </a:t>
            </a:r>
            <a:r>
              <a:rPr lang="cs-CZ" dirty="0"/>
              <a:t>oblasti </a:t>
            </a:r>
            <a:r>
              <a:rPr lang="cs-CZ" dirty="0" smtClean="0"/>
              <a:t>prevence </a:t>
            </a:r>
            <a:r>
              <a:rPr lang="cs-CZ" dirty="0"/>
              <a:t>rizikového chování v období </a:t>
            </a:r>
            <a:r>
              <a:rPr lang="cs-CZ" dirty="0" smtClean="0"/>
              <a:t>2017 </a:t>
            </a:r>
            <a:r>
              <a:rPr lang="cs-CZ" dirty="0"/>
              <a:t>– </a:t>
            </a:r>
            <a:r>
              <a:rPr lang="cs-CZ" dirty="0" smtClean="0"/>
              <a:t>2020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Podpora programů dlouhodobé primární prevence rizikových projevů chování a projektů zaměřených na vzdělávání </a:t>
            </a:r>
            <a:br>
              <a:rPr lang="cs-CZ" dirty="0"/>
            </a:br>
            <a:r>
              <a:rPr lang="cs-CZ" dirty="0"/>
              <a:t>v oblasti primární prevence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/>
              <a:t>Orientace na systémové projekty – dlouhodobé projekty řešící problematiku PPRCH komplexně a systémově.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Elektronizace systému a zjednodušení systému </a:t>
            </a:r>
            <a:br>
              <a:rPr lang="cs-CZ" dirty="0"/>
            </a:b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is-prevence.msmt.cz</a:t>
            </a:r>
            <a:endParaRPr lang="cs-CZ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Individuální a krajské projekty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Vyčleněno přibližně 20 mil. Kč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Rozděleno </a:t>
            </a:r>
            <a:r>
              <a:rPr lang="cs-CZ" dirty="0" smtClean="0">
                <a:solidFill>
                  <a:srgbClr val="000000"/>
                </a:solidFill>
              </a:rPr>
              <a:t>19.644.262,-  Kč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cs-CZ" dirty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490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sah 1"/>
          <p:cNvSpPr>
            <a:spLocks noGrp="1"/>
          </p:cNvSpPr>
          <p:nvPr>
            <p:ph idx="1"/>
          </p:nvPr>
        </p:nvSpPr>
        <p:spPr>
          <a:xfrm>
            <a:off x="971550" y="1341438"/>
            <a:ext cx="8064500" cy="5400675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cs-CZ" altLang="cs-CZ" dirty="0" smtClean="0"/>
              <a:t> </a:t>
            </a:r>
            <a:r>
              <a:rPr lang="cs-CZ" altLang="cs-CZ" b="1" dirty="0" smtClean="0"/>
              <a:t>  </a:t>
            </a:r>
            <a:r>
              <a:rPr lang="cs-CZ" altLang="cs-CZ" sz="3000" b="1" dirty="0" smtClean="0"/>
              <a:t>Dotační programy na oblast primární prevence rizikového chování – rok 2017</a:t>
            </a:r>
          </a:p>
          <a:p>
            <a:pPr algn="ctr" eaLnBrk="1" hangingPunct="1">
              <a:buFont typeface="Arial" charset="0"/>
              <a:buNone/>
            </a:pPr>
            <a:endParaRPr lang="cs-CZ" altLang="cs-CZ" b="1" dirty="0" smtClean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cs-CZ" altLang="cs-CZ" b="1" dirty="0"/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cs-CZ" altLang="cs-CZ" b="1" dirty="0" smtClean="0"/>
              <a:t>2. Bezpečné klima v českých školách na rok 2017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Vyčleněno přibližně 20 mil. Kč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Rozděleno 10 551 911,- Kč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Cílem dotačního programu je </a:t>
            </a:r>
            <a:r>
              <a:rPr lang="cs-CZ" altLang="cs-CZ" b="1" dirty="0" smtClean="0"/>
              <a:t>podpora aktivit škol a školských zařízení, které svou činností přispívají k nastolení a rozvoji bezpečného klimatu </a:t>
            </a:r>
            <a:br>
              <a:rPr lang="cs-CZ" altLang="cs-CZ" b="1" dirty="0" smtClean="0"/>
            </a:br>
            <a:r>
              <a:rPr lang="cs-CZ" altLang="cs-CZ" b="1" dirty="0" smtClean="0"/>
              <a:t>v českých školách.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063712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9" y="1268760"/>
            <a:ext cx="7643192" cy="5328890"/>
          </a:xfrm>
        </p:spPr>
        <p:txBody>
          <a:bodyPr rtlCol="0"/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000" b="1" dirty="0"/>
              <a:t>Dotační programy na oblast primární prevence rizikového chování – rok </a:t>
            </a:r>
            <a:r>
              <a:rPr lang="cs-CZ" sz="3000" b="1" dirty="0" smtClean="0"/>
              <a:t>2018</a:t>
            </a:r>
            <a:endParaRPr lang="cs-CZ" sz="3000" b="1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Na realizaci aktivit v oblasti primární prevence rizikového </a:t>
            </a:r>
            <a:r>
              <a:rPr lang="cs-CZ" b="1" dirty="0" smtClean="0"/>
              <a:t>chování </a:t>
            </a:r>
            <a:r>
              <a:rPr lang="cs-CZ" b="1" dirty="0"/>
              <a:t>na rok </a:t>
            </a:r>
            <a:r>
              <a:rPr lang="cs-CZ" b="1" dirty="0" smtClean="0"/>
              <a:t>2018</a:t>
            </a:r>
            <a:endParaRPr lang="cs-CZ" b="1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Nová metodika MŠMT pro poskytování dotací ze SR na realizaci aktivit v oblasti prevence rizikového chování v období 2017 – 2020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Individuální </a:t>
            </a:r>
            <a:r>
              <a:rPr lang="cs-CZ" dirty="0" smtClean="0"/>
              <a:t>projekty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Krajské </a:t>
            </a:r>
            <a:r>
              <a:rPr lang="cs-CZ" dirty="0"/>
              <a:t>projekty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Vyčleněno přibližně 20 mil. </a:t>
            </a:r>
            <a:r>
              <a:rPr lang="cs-CZ" dirty="0" smtClean="0"/>
              <a:t>Kč, požádáno o navýšení finančních prostředků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4803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196752"/>
            <a:ext cx="8100392" cy="5661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/>
              <a:t>Přehled dotačního řízení MŠMT v letech 2013 – 2016</a:t>
            </a:r>
          </a:p>
          <a:p>
            <a:pPr marL="0" indent="0">
              <a:buNone/>
            </a:pPr>
            <a:endParaRPr lang="cs-CZ" sz="24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1187624" y="1772816"/>
          <a:ext cx="7632848" cy="4713446"/>
        </p:xfrm>
        <a:graphic>
          <a:graphicData uri="http://schemas.openxmlformats.org/drawingml/2006/table">
            <a:tbl>
              <a:tblPr/>
              <a:tblGrid>
                <a:gridCol w="720080"/>
                <a:gridCol w="1152128"/>
                <a:gridCol w="1832583"/>
                <a:gridCol w="1551793"/>
                <a:gridCol w="2376264"/>
              </a:tblGrid>
              <a:tr h="124254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Rok </a:t>
                      </a:r>
                    </a:p>
                  </a:txBody>
                  <a:tcPr marL="14970" marR="14970" marT="149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Počet podaných projektů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Počet projektů vyřazených z formálních důvodů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Počet podpořených projektů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Celková částka dotace v Kč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9801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</a:p>
                  </a:txBody>
                  <a:tcPr marL="14970" marR="14970" marT="149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517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107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18 543 300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801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</a:p>
                  </a:txBody>
                  <a:tcPr marL="14970" marR="14970" marT="149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344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19 553 300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92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</a:p>
                  </a:txBody>
                  <a:tcPr marL="14970" marR="14970" marT="149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280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164    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19 256 954     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92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306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191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19 999 445</a:t>
                      </a:r>
                      <a:endParaRPr lang="cs-CZ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92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390 </a:t>
                      </a:r>
                    </a:p>
                    <a:p>
                      <a:pPr algn="ctr" fontAlgn="b"/>
                      <a:r>
                        <a:rPr lang="cs-CZ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(181 PP + 209 BK)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 (10 PP + 13 BK)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290 (125 PP + 165 BK)</a:t>
                      </a:r>
                      <a:endParaRPr lang="cs-CZ" sz="1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7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30 196 173 (19.644.262 PP + 10 551 911 BK)</a:t>
                      </a:r>
                      <a:endParaRPr lang="cs-CZ" sz="17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14970" marR="14970" marT="1497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407"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9407"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9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Vysvětlivky . PP – programy primární prevence, BK program Bezpečné klima</a:t>
                      </a:r>
                      <a:endParaRPr lang="cs-CZ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4970" marR="14970" marT="1497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733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115616" y="1556792"/>
            <a:ext cx="7920880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800" b="1" dirty="0" smtClean="0"/>
              <a:t>MŠMT – gestor v oblasti primární prevence RCH</a:t>
            </a:r>
          </a:p>
          <a:p>
            <a:pPr>
              <a:buNone/>
            </a:pPr>
            <a:endParaRPr lang="cs-CZ" dirty="0" smtClean="0">
              <a:solidFill>
                <a:srgbClr val="8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dirty="0" smtClean="0"/>
              <a:t>MŠMT je </a:t>
            </a:r>
            <a:r>
              <a:rPr lang="cs-CZ" sz="2400" b="1" dirty="0" smtClean="0"/>
              <a:t>gestorem</a:t>
            </a:r>
            <a:r>
              <a:rPr lang="cs-CZ" sz="2400" dirty="0" smtClean="0"/>
              <a:t> prevence rizikového chování u dětí a mládeže v České republice </a:t>
            </a:r>
          </a:p>
          <a:p>
            <a:pPr>
              <a:lnSpc>
                <a:spcPct val="80000"/>
              </a:lnSpc>
              <a:buNone/>
              <a:defRPr/>
            </a:pPr>
            <a:endParaRPr lang="cs-CZ" sz="2400" dirty="0" smtClean="0"/>
          </a:p>
          <a:p>
            <a:pPr algn="just">
              <a:lnSpc>
                <a:spcPct val="80000"/>
              </a:lnSpc>
              <a:defRPr/>
            </a:pPr>
            <a:r>
              <a:rPr lang="cs-CZ" sz="2400" dirty="0" smtClean="0"/>
              <a:t>Koordinuje primární prevenci </a:t>
            </a:r>
            <a:r>
              <a:rPr lang="cs-CZ" sz="2400" b="1" dirty="0" smtClean="0"/>
              <a:t>všech forem rizikového chování u dětí a mládeže</a:t>
            </a:r>
            <a:r>
              <a:rPr lang="cs-CZ" sz="2400" dirty="0" smtClean="0"/>
              <a:t>: užívání návykových látek, agrese, šikana a </a:t>
            </a:r>
            <a:r>
              <a:rPr lang="cs-CZ" sz="2400" dirty="0" err="1" smtClean="0"/>
              <a:t>kyberšikana</a:t>
            </a:r>
            <a:r>
              <a:rPr lang="cs-CZ" sz="2400" dirty="0" smtClean="0"/>
              <a:t>, záškoláctví, poruchy příjmu potravy, rasismus a xenofobie, negativní působení sekt, sexuální rizikové chování, kriminální chování – krádeže, vandalismus, rizikové chování v dopravě, rizikové chování na sociálních sítích a další nové formy rizikového chování</a:t>
            </a:r>
          </a:p>
          <a:p>
            <a:pPr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89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  <p:extLst/>
          </p:nvPr>
        </p:nvGraphicFramePr>
        <p:xfrm>
          <a:off x="1619671" y="2780928"/>
          <a:ext cx="6336705" cy="3181262"/>
        </p:xfrm>
        <a:graphic>
          <a:graphicData uri="http://schemas.openxmlformats.org/drawingml/2006/table">
            <a:tbl>
              <a:tblPr/>
              <a:tblGrid>
                <a:gridCol w="1311575"/>
                <a:gridCol w="1186662"/>
                <a:gridCol w="1061751"/>
                <a:gridCol w="936839"/>
                <a:gridCol w="811927"/>
                <a:gridCol w="1027951"/>
              </a:tblGrid>
              <a:tr h="559958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Druh organizace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Dotace celkem v Kč v roce 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Dotace celkem v Kč v roce 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Dotace celkem v Kč v roce 2015</a:t>
                      </a:r>
                    </a:p>
                    <a:p>
                      <a:pPr algn="l" fontAlgn="b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Dotace celkem v Kč v roce 2016</a:t>
                      </a:r>
                    </a:p>
                    <a:p>
                      <a:pPr algn="l" fontAlgn="b"/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Dotace</a:t>
                      </a:r>
                      <a:r>
                        <a:rPr lang="pl-PL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celkem v Kč v roce 2017</a:t>
                      </a:r>
                      <a:endParaRPr lang="pl-PL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8321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1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Školy</a:t>
                      </a:r>
                      <a:r>
                        <a:rPr lang="cs-CZ" sz="1000" b="1" i="1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a školská zařízení</a:t>
                      </a:r>
                      <a:endParaRPr lang="cs-CZ" sz="1000" b="1" i="1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3 936 600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4 349 900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3 998 525</a:t>
                      </a:r>
                      <a:endParaRPr lang="cs-CZ" sz="11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4 561 792</a:t>
                      </a:r>
                      <a:endParaRPr lang="cs-CZ" sz="11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14 483 390 </a:t>
                      </a:r>
                    </a:p>
                    <a:p>
                      <a:pPr algn="r" fontAlgn="b"/>
                      <a:r>
                        <a:rPr lang="cs-CZ" sz="11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( 3 931 479,- PP)</a:t>
                      </a:r>
                      <a:endParaRPr lang="cs-CZ" sz="11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21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NNO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11 891 300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12 115 000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12 714 151</a:t>
                      </a:r>
                      <a:endParaRPr lang="cs-CZ" sz="11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12 867 380</a:t>
                      </a:r>
                      <a:endParaRPr lang="cs-CZ" sz="11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13 161 088</a:t>
                      </a:r>
                      <a:endParaRPr lang="cs-CZ" sz="11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21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OPŘO a PŘO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236 500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399 483</a:t>
                      </a:r>
                      <a:endParaRPr lang="cs-CZ" sz="11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225 400</a:t>
                      </a:r>
                      <a:endParaRPr lang="cs-CZ" sz="11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0</a:t>
                      </a:r>
                      <a:endParaRPr lang="cs-CZ" sz="11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21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1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Ostatní organizace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2 478 900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3 088 400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2 144 795</a:t>
                      </a:r>
                      <a:endParaRPr lang="cs-CZ" sz="11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2 344 873</a:t>
                      </a:r>
                      <a:endParaRPr lang="cs-CZ" sz="11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2 551 695</a:t>
                      </a:r>
                      <a:endParaRPr lang="cs-CZ" sz="11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37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Celkový součet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100" b="1" i="0" u="none" strike="noStrike" kern="1200" dirty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18 543 300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100" b="1" i="0" u="none" strike="noStrike" kern="1200" dirty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19 553 300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100" b="1" i="0" u="none" strike="noStrike" kern="1200" dirty="0" smtClean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19 256 954</a:t>
                      </a:r>
                      <a:endParaRPr lang="cs-CZ" sz="1100" b="1" i="0" u="none" strike="noStrike" kern="1200" dirty="0">
                        <a:solidFill>
                          <a:srgbClr val="FF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100" b="1" i="0" u="none" strike="noStrike" kern="1200" dirty="0" smtClean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19 999 445</a:t>
                      </a:r>
                      <a:endParaRPr lang="cs-CZ" sz="1100" b="1" i="0" u="none" strike="noStrike" kern="1200" dirty="0">
                        <a:solidFill>
                          <a:srgbClr val="FF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cs-CZ" sz="1100" b="1" i="0" u="none" strike="noStrike" kern="1200" dirty="0" smtClean="0">
                          <a:solidFill>
                            <a:srgbClr val="FF0000"/>
                          </a:solidFill>
                          <a:latin typeface="Calibri"/>
                          <a:ea typeface="+mn-ea"/>
                          <a:cs typeface="+mn-cs"/>
                        </a:rPr>
                        <a:t>30 196 173</a:t>
                      </a:r>
                      <a:endParaRPr lang="cs-CZ" sz="1100" b="1" i="0" u="none" strike="noStrike" kern="1200" dirty="0">
                        <a:solidFill>
                          <a:srgbClr val="FF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403648" y="1268761"/>
            <a:ext cx="597666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Rozdělení dotačních prostředků podle druhu organizací v letech 2013 – 2016</a:t>
            </a:r>
          </a:p>
          <a:p>
            <a:endParaRPr lang="cs-CZ" sz="2800" b="1" dirty="0" smtClean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10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/>
          </p:nvPr>
        </p:nvGraphicFramePr>
        <p:xfrm>
          <a:off x="1187624" y="1340775"/>
          <a:ext cx="7200800" cy="5775436"/>
        </p:xfrm>
        <a:graphic>
          <a:graphicData uri="http://schemas.openxmlformats.org/drawingml/2006/table">
            <a:tbl>
              <a:tblPr/>
              <a:tblGrid>
                <a:gridCol w="1565391"/>
                <a:gridCol w="1252313"/>
                <a:gridCol w="1147953"/>
                <a:gridCol w="1147953"/>
                <a:gridCol w="1043595"/>
                <a:gridCol w="1043595"/>
              </a:tblGrid>
              <a:tr h="56124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Kraj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Dotace celkem v Kč v roce 2013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Dotace celkem v Kč v roce 2014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Dotace celkem v Kč v roce 2015 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Dotace celkem v Kč v roce </a:t>
                      </a:r>
                      <a:r>
                        <a:rPr lang="pl-PL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 </a:t>
                      </a:r>
                      <a:endParaRPr lang="pl-PL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Dotace celkem</a:t>
                      </a:r>
                      <a:r>
                        <a:rPr lang="pl-PL" sz="105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v Kč v roce 2017</a:t>
                      </a:r>
                      <a:endParaRPr lang="pl-PL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6895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Jihočeský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1562100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1 384 800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1 463 417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887 831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2.979.350</a:t>
                      </a:r>
                      <a:endParaRPr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6895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Jihomoravský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1781100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1 436 400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1 143 000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1 156 015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2.633.902</a:t>
                      </a:r>
                      <a:endParaRPr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6895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Karlovarský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391000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385 000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350 460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299 676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306.211</a:t>
                      </a:r>
                      <a:endParaRPr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6895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Plzeňský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1230800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823 100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664 484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654 145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1.666.407</a:t>
                      </a:r>
                      <a:endParaRPr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6895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Ústecký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100600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487 200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464 706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563 561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1.402.041</a:t>
                      </a:r>
                      <a:endParaRPr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6895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Liberecký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309700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489 800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469 610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555 621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776.420</a:t>
                      </a:r>
                      <a:endParaRPr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6895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Praha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1021600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1 159 800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1 108 601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1 608 090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7.150.009</a:t>
                      </a:r>
                      <a:endParaRPr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6895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Středočeský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953100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2 065 900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1 560 400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 </a:t>
                      </a:r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478 684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3.093.073</a:t>
                      </a:r>
                      <a:endParaRPr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6895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Královéhradecký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1587800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1 100 000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1 175 222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741 086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1.481.731</a:t>
                      </a:r>
                      <a:endParaRPr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6895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Pardubický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278700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391 300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598 172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490 094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1.272.065</a:t>
                      </a:r>
                      <a:endParaRPr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6895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Olomoucký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2126200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1 005 700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638 583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821 767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2.886.719</a:t>
                      </a:r>
                      <a:endParaRPr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6895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Moravskoslezský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525900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1 431 700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1 410 253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1 411 426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2.138.284</a:t>
                      </a:r>
                      <a:endParaRPr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6895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Vysočina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2035200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1 719 200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1 341 000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631 788</a:t>
                      </a:r>
                      <a:endParaRPr lang="cs-CZ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1.363.781</a:t>
                      </a:r>
                      <a:endParaRPr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68957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Zlínský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1644500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969 200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826 763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719 429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1.046.180</a:t>
                      </a:r>
                      <a:endParaRPr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81766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Celostátní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2995000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4 704 200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6 042 283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7 980 233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2.979.350</a:t>
                      </a:r>
                      <a:endParaRPr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641918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CELKEM</a:t>
                      </a:r>
                    </a:p>
                  </a:txBody>
                  <a:tcPr marL="11210" marR="11210" marT="1121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18 543 300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19 553 300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19 256 954</a:t>
                      </a:r>
                    </a:p>
                  </a:txBody>
                  <a:tcPr marL="11210" marR="11210" marT="11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19 999 446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30.196.173</a:t>
                      </a:r>
                      <a:endParaRPr lang="cs-CZ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256151"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8957">
                <a:tc gridSpan="2"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1210" marR="11210" marT="1121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99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427406"/>
              </p:ext>
            </p:extLst>
          </p:nvPr>
        </p:nvGraphicFramePr>
        <p:xfrm>
          <a:off x="1154907" y="1340774"/>
          <a:ext cx="7492999" cy="4896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025"/>
                <a:gridCol w="904492"/>
                <a:gridCol w="990180"/>
                <a:gridCol w="964791"/>
                <a:gridCol w="964791"/>
                <a:gridCol w="964791"/>
                <a:gridCol w="875929"/>
              </a:tblGrid>
              <a:tr h="30603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 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2012</a:t>
                      </a:r>
                      <a:endParaRPr lang="cs-CZ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2013</a:t>
                      </a:r>
                      <a:endParaRPr lang="cs-CZ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2014</a:t>
                      </a:r>
                      <a:endParaRPr lang="cs-CZ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2015</a:t>
                      </a:r>
                      <a:endParaRPr lang="cs-CZ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2016</a:t>
                      </a:r>
                      <a:endParaRPr lang="cs-CZ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součet </a:t>
                      </a:r>
                      <a:endParaRPr lang="cs-CZ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03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Karlovarský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450 000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450 000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450 000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450 000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450 000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2 250 000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03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Plzeňský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500 000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4 100 000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03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Jihočeský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1 275 000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1 180 000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1 110 000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1 300 000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1 300 000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6 165 000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03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Liberecký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250 000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250 000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250 000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750 000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03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Ústecký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1 000 000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1 000 000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1 000 000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1 000 000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1 000 000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5 000 000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03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Hl. město Praha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6 775 000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6 990 000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7 010 000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7 960 000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9 000 000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37 735 000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03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Středočeský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881 000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441 000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711 330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1 730 586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3 763 916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03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Vysočina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868 000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2 073 000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*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2 500 000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3 000 000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8 441 000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03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Královehradecký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450 000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450 000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939 000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1 021 000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1 041 000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3 901 000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03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Pardubický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03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Olomoucký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1 000 000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03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Moravskoslezský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1 560 000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1 000 000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2 000 000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4 560 000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03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Zlínský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160 000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150 000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150 000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900 000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980 000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2 340 000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03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>
                          <a:effectLst/>
                        </a:rPr>
                        <a:t>Jihomoravský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1 373 000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1 502 000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1 510 000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2 440 000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2 419 000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9 244 000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034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>
                          <a:effectLst/>
                        </a:rPr>
                        <a:t>Celkem 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15 892 000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15 145 000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14 310 000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19 632 330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24 270 586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1" u="none" strike="noStrike" dirty="0">
                          <a:effectLst/>
                        </a:rPr>
                        <a:t>89 249 916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02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1475581"/>
              </p:ext>
            </p:extLst>
          </p:nvPr>
        </p:nvGraphicFramePr>
        <p:xfrm>
          <a:off x="1115616" y="1268760"/>
          <a:ext cx="792088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436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 rtlCol="0">
            <a:normAutofit lnSpcReduction="1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000" b="1" dirty="0" smtClean="0"/>
              <a:t>ESF </a:t>
            </a:r>
            <a:r>
              <a:rPr lang="cs-CZ" sz="3000" b="1" dirty="0"/>
              <a:t>šablony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Operační program </a:t>
            </a:r>
            <a:r>
              <a:rPr lang="cs-CZ" dirty="0"/>
              <a:t>Vzdělávání pro konkurenceschopnost </a:t>
            </a:r>
            <a:r>
              <a:rPr lang="cs-CZ" dirty="0" smtClean="0"/>
              <a:t> - tzv</a:t>
            </a:r>
            <a:r>
              <a:rPr lang="cs-CZ" dirty="0"/>
              <a:t>. šablony, tedy </a:t>
            </a:r>
            <a:r>
              <a:rPr lang="cs-CZ" dirty="0" smtClean="0"/>
              <a:t>realizace </a:t>
            </a:r>
            <a:r>
              <a:rPr lang="cs-CZ" dirty="0"/>
              <a:t>zjednodušených projektů.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Možnost financování  vzdělávání pedagogických pracovníků v oblasti primární prevence rizikového chování včetně specializačního vzdělávání pro školní metodiky prevence v rámci šablony na DVPP zaměřené na inkluzi v rozsahu min. 80 h.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Max. částka na projekt 300 tis. Kč. + částka podle počtu žáků (2 500,- Kč na žáka) - ZŠ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Projekty budou na 24 měsíců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Výzva pro ZŠ: únor 2018 – Šablony II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Výzva pro SŠ a VOŠ: prosinec 2018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Bližší informace:  </a:t>
            </a:r>
            <a:r>
              <a:rPr lang="cs-CZ" dirty="0"/>
              <a:t>webové stránky MŠMT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www.msmt.cz/strukturalni-fondy-1/vyzvy-op-vvv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338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196752"/>
            <a:ext cx="7992888" cy="5661248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 smtClean="0"/>
              <a:t>Naše </a:t>
            </a:r>
            <a:r>
              <a:rPr lang="cs-CZ" sz="2400" b="1" dirty="0"/>
              <a:t>hodnota jako člověka </a:t>
            </a:r>
            <a:endParaRPr lang="cs-CZ" sz="2400" b="1" dirty="0" smtClean="0"/>
          </a:p>
          <a:p>
            <a:pPr marL="0" indent="0">
              <a:buNone/>
            </a:pPr>
            <a:r>
              <a:rPr lang="cs-CZ" dirty="0" smtClean="0"/>
              <a:t>Hodně </a:t>
            </a:r>
            <a:r>
              <a:rPr lang="cs-CZ" dirty="0"/>
              <a:t>lidí se domnívá, že </a:t>
            </a:r>
            <a:r>
              <a:rPr lang="cs-CZ" dirty="0" smtClean="0"/>
              <a:t>naše hodnota jako člověka souvisí </a:t>
            </a:r>
            <a:r>
              <a:rPr lang="cs-CZ" dirty="0"/>
              <a:t>s tím, co dokážeme, zvládáme nebo jak dobře plníme jednotlivé funkce v našem životě. Je to omyl.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Naši skutečnou hodnotu určuje pomyslná </a:t>
            </a:r>
            <a:r>
              <a:rPr lang="cs-CZ" dirty="0" smtClean="0"/>
              <a:t>trojnožka:</a:t>
            </a:r>
          </a:p>
          <a:p>
            <a:r>
              <a:rPr lang="cs-CZ" dirty="0" smtClean="0"/>
              <a:t>sebedůvěry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sebeúcty </a:t>
            </a:r>
          </a:p>
          <a:p>
            <a:r>
              <a:rPr lang="cs-CZ" dirty="0" smtClean="0"/>
              <a:t>a </a:t>
            </a:r>
            <a:r>
              <a:rPr lang="cs-CZ" dirty="0"/>
              <a:t>sebevědomí,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respektive </a:t>
            </a:r>
            <a:r>
              <a:rPr lang="cs-CZ" dirty="0"/>
              <a:t>to, jak nám tyto věci vštípili v dětství rodiče, </a:t>
            </a:r>
            <a:r>
              <a:rPr lang="cs-CZ" dirty="0" smtClean="0"/>
              <a:t>učitelé, případně </a:t>
            </a:r>
            <a:r>
              <a:rPr lang="cs-CZ" dirty="0"/>
              <a:t>jak jsme si je dokázali později vybudovat vlastními silami.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Všechny části téhle trojnožky vyrůstají ze </a:t>
            </a:r>
            <a:r>
              <a:rPr lang="cs-CZ" b="1" dirty="0" err="1"/>
              <a:t>sebepřijetí</a:t>
            </a:r>
            <a:r>
              <a:rPr lang="cs-CZ" dirty="0"/>
              <a:t>, které se získává v dětství prostřednictvím toho, jestli nás rodiče dokázali milovat láskou podmíněnou nebo nepodmíněnou.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2969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268760"/>
            <a:ext cx="7992888" cy="5544616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 smtClean="0"/>
              <a:t>Podmíněná a nepodmíněná láska</a:t>
            </a:r>
          </a:p>
          <a:p>
            <a:pPr marL="0" indent="0">
              <a:buNone/>
            </a:pPr>
            <a:r>
              <a:rPr lang="cs-CZ" dirty="0" smtClean="0"/>
              <a:t>Zatímco </a:t>
            </a:r>
            <a:r>
              <a:rPr lang="cs-CZ" dirty="0"/>
              <a:t>nepodmíněná láska nehledí na vzhled, problematickou povahu nebo výši IQ, podmíněná láska je dávána najevo jen při určitém chování dotyčného, v tomto případě dítěte. 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Člověk</a:t>
            </a:r>
            <a:r>
              <a:rPr lang="cs-CZ" dirty="0"/>
              <a:t>, který nikdy nepoznal nepodmíněnou lásku:</a:t>
            </a:r>
          </a:p>
          <a:p>
            <a:r>
              <a:rPr lang="cs-CZ" dirty="0" smtClean="0"/>
              <a:t>nevěří </a:t>
            </a:r>
            <a:r>
              <a:rPr lang="cs-CZ" dirty="0"/>
              <a:t>si</a:t>
            </a:r>
          </a:p>
          <a:p>
            <a:r>
              <a:rPr lang="cs-CZ" dirty="0"/>
              <a:t>špatně reaguje na kritiku</a:t>
            </a:r>
          </a:p>
          <a:p>
            <a:r>
              <a:rPr lang="cs-CZ" dirty="0"/>
              <a:t>cítí se ohrožen jakýmkoliv konfliktem</a:t>
            </a:r>
          </a:p>
          <a:p>
            <a:r>
              <a:rPr lang="cs-CZ" dirty="0"/>
              <a:t>je zničený, když se na něj někdo zlobí</a:t>
            </a:r>
          </a:p>
          <a:p>
            <a:r>
              <a:rPr lang="cs-CZ" dirty="0"/>
              <a:t>často padá do propasti úzkosti a </a:t>
            </a:r>
            <a:r>
              <a:rPr lang="cs-CZ" dirty="0" smtClean="0"/>
              <a:t>deprese</a:t>
            </a:r>
          </a:p>
          <a:p>
            <a:r>
              <a:rPr lang="cs-CZ" dirty="0" smtClean="0"/>
              <a:t>je agresivní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4132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124744"/>
            <a:ext cx="7992888" cy="5733256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Úcta k sobě samému a k druhým lidem </a:t>
            </a:r>
            <a:endParaRPr lang="cs-CZ" sz="2400" b="1" dirty="0" smtClean="0"/>
          </a:p>
          <a:p>
            <a:pPr marL="0" indent="0">
              <a:buNone/>
            </a:pPr>
            <a:endParaRPr lang="cs-CZ" sz="2400" b="1" dirty="0" smtClean="0"/>
          </a:p>
          <a:p>
            <a:pPr algn="just"/>
            <a:r>
              <a:rPr lang="cs-CZ" dirty="0" smtClean="0"/>
              <a:t>je </a:t>
            </a:r>
            <a:r>
              <a:rPr lang="cs-CZ" dirty="0"/>
              <a:t>tím "pevným bodem", který má rozhodující vliv na to, jaké budou naše vztahy s druhými lidmi. Psycholožka Virginia </a:t>
            </a:r>
            <a:r>
              <a:rPr lang="cs-CZ" dirty="0" err="1"/>
              <a:t>Satirová</a:t>
            </a:r>
            <a:r>
              <a:rPr lang="cs-CZ" dirty="0"/>
              <a:t>, autorka Knihy o rodině, na toto téma říká: "Když lidé sami sebe hodnotí nízko, očekávají, že je druzí budou podvádět, ušlapávat a podceňovat. Všude vidí nebezpečí a mají sklon k podceňování a ponižování ostatních. </a:t>
            </a:r>
            <a:endParaRPr lang="cs-CZ" dirty="0" smtClean="0"/>
          </a:p>
          <a:p>
            <a:pPr algn="just"/>
            <a:r>
              <a:rPr lang="cs-CZ" dirty="0" smtClean="0"/>
              <a:t>Ten</a:t>
            </a:r>
            <a:r>
              <a:rPr lang="cs-CZ" dirty="0"/>
              <a:t>, kdo sám sebe neumí mít skutečně rád, </a:t>
            </a:r>
            <a:r>
              <a:rPr lang="cs-CZ" b="1" dirty="0"/>
              <a:t>je střídavě ponížený a tyranský. </a:t>
            </a:r>
            <a:r>
              <a:rPr lang="cs-CZ" dirty="0"/>
              <a:t>Svaluje vinu za své jednání na druhé lidi. Když se objeví nějaký problém, hledá viníka." </a:t>
            </a:r>
            <a:endParaRPr lang="cs-CZ" dirty="0" smtClean="0"/>
          </a:p>
          <a:p>
            <a:pPr algn="just"/>
            <a:r>
              <a:rPr lang="cs-CZ" dirty="0" smtClean="0"/>
              <a:t>Virginie </a:t>
            </a:r>
            <a:r>
              <a:rPr lang="cs-CZ" dirty="0" err="1"/>
              <a:t>Satirová</a:t>
            </a:r>
            <a:r>
              <a:rPr lang="cs-CZ" dirty="0"/>
              <a:t> uvádí, že lidé, kteří mají v životě vážné problémy se školou, s alkoholismem, s promiskuitou, </a:t>
            </a:r>
            <a:r>
              <a:rPr lang="cs-CZ" dirty="0" smtClean="0"/>
              <a:t>s </a:t>
            </a:r>
            <a:r>
              <a:rPr lang="cs-CZ" dirty="0"/>
              <a:t>čímkoliv, </a:t>
            </a:r>
            <a:r>
              <a:rPr lang="cs-CZ" b="1" dirty="0"/>
              <a:t>nemají dostatečně vysokou hladinu sebeúcty.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19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196752"/>
            <a:ext cx="7992888" cy="55446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b="1" dirty="0"/>
              <a:t>Jak získat sebeúctu </a:t>
            </a:r>
          </a:p>
          <a:p>
            <a:pPr algn="just"/>
            <a:r>
              <a:rPr lang="cs-CZ" sz="2200" dirty="0"/>
              <a:t>Jak je možné vysokou sebeúctu získat? "Mějte v úctě i své špatné vlastnosti," říká V. </a:t>
            </a:r>
            <a:r>
              <a:rPr lang="cs-CZ" sz="2200" dirty="0" err="1"/>
              <a:t>Satirová</a:t>
            </a:r>
            <a:r>
              <a:rPr lang="cs-CZ" sz="2200" dirty="0"/>
              <a:t>. "Tím zabráníte, aby vás tato vlastnost ovládala. Neskrývejte ji před druhými ani před sebou. Nestyďte se za ni. Tím bude tato vlastnost ve vašem vědomí a pod vaší kontrolou a ne hluboko </a:t>
            </a:r>
            <a:r>
              <a:rPr lang="cs-CZ" sz="2200" dirty="0" smtClean="0"/>
              <a:t>v </a:t>
            </a:r>
            <a:r>
              <a:rPr lang="cs-CZ" sz="2200" dirty="0"/>
              <a:t>nevědomí. </a:t>
            </a:r>
            <a:endParaRPr lang="cs-CZ" sz="2200" dirty="0" smtClean="0"/>
          </a:p>
          <a:p>
            <a:pPr algn="just"/>
            <a:r>
              <a:rPr lang="cs-CZ" sz="2200" dirty="0" smtClean="0"/>
              <a:t>Učitel, </a:t>
            </a:r>
            <a:r>
              <a:rPr lang="cs-CZ" sz="2200" dirty="0"/>
              <a:t>který podlamuje sebeúctu svých </a:t>
            </a:r>
            <a:r>
              <a:rPr lang="cs-CZ" sz="2200" dirty="0" smtClean="0"/>
              <a:t>žáků, </a:t>
            </a:r>
            <a:r>
              <a:rPr lang="cs-CZ" sz="2200" dirty="0"/>
              <a:t>se k nim chová tak, že udržuje, </a:t>
            </a:r>
            <a:r>
              <a:rPr lang="cs-CZ" sz="2200" dirty="0" smtClean="0"/>
              <a:t> </a:t>
            </a:r>
            <a:r>
              <a:rPr lang="cs-CZ" sz="2200" dirty="0"/>
              <a:t>dokonce oceňuje nízký stupeň jejich sebeúcty. Tímto "mechanismem" se ve </a:t>
            </a:r>
            <a:r>
              <a:rPr lang="cs-CZ" sz="2200" dirty="0" smtClean="0"/>
              <a:t>třídě vytváří </a:t>
            </a:r>
            <a:r>
              <a:rPr lang="cs-CZ" sz="2200" dirty="0"/>
              <a:t>atmosféra a prostředí, které brání změnám. </a:t>
            </a:r>
            <a:r>
              <a:rPr lang="cs-CZ" sz="2200" dirty="0" err="1" smtClean="0"/>
              <a:t>Źáci</a:t>
            </a:r>
            <a:r>
              <a:rPr lang="cs-CZ" sz="2200" dirty="0" smtClean="0"/>
              <a:t> </a:t>
            </a:r>
            <a:r>
              <a:rPr lang="cs-CZ" sz="2200" dirty="0"/>
              <a:t>s nízkou sebeúctou a sebedůvěrou </a:t>
            </a:r>
            <a:r>
              <a:rPr lang="cs-CZ" sz="2200" dirty="0" smtClean="0"/>
              <a:t>mají </a:t>
            </a:r>
            <a:r>
              <a:rPr lang="cs-CZ" sz="2200" dirty="0"/>
              <a:t>ochromenou tvořivost, umí </a:t>
            </a:r>
            <a:r>
              <a:rPr lang="cs-CZ" sz="2200" dirty="0" smtClean="0"/>
              <a:t>možná poslechnout</a:t>
            </a:r>
            <a:r>
              <a:rPr lang="cs-CZ" sz="2200" dirty="0"/>
              <a:t>, ale ne se proaktivně přizpůsobovat a měnit. </a:t>
            </a:r>
          </a:p>
          <a:p>
            <a:pPr algn="just"/>
            <a:r>
              <a:rPr lang="cs-CZ" sz="2200" dirty="0"/>
              <a:t>Každý, kdo je respektován, je schopen a ochoten se změnit - změnit své postoje, postupy, názory, způsob uvažování, vztahy. </a:t>
            </a:r>
            <a:endParaRPr lang="cs-CZ" sz="2200" dirty="0" smtClean="0"/>
          </a:p>
          <a:p>
            <a:pPr algn="just"/>
            <a:r>
              <a:rPr lang="cs-CZ" sz="2200" dirty="0" smtClean="0"/>
              <a:t>Je </a:t>
            </a:r>
            <a:r>
              <a:rPr lang="cs-CZ" sz="2200" dirty="0"/>
              <a:t>zřejmé, že </a:t>
            </a:r>
            <a:r>
              <a:rPr lang="cs-CZ" sz="2200" dirty="0" smtClean="0"/>
              <a:t>dobrý pedagog </a:t>
            </a:r>
            <a:r>
              <a:rPr lang="cs-CZ" sz="2200" dirty="0"/>
              <a:t>nevystačí pouze s hlavou (s racionálním uvažováním), ale musí mít i srdce (emoční a vztahovou inteligenci). Aby dokázal </a:t>
            </a:r>
            <a:r>
              <a:rPr lang="cs-CZ" sz="2200" dirty="0" smtClean="0"/>
              <a:t>žáky </a:t>
            </a:r>
            <a:r>
              <a:rPr lang="cs-CZ" sz="2200" dirty="0"/>
              <a:t>dobře vést, musí k nim mít </a:t>
            </a:r>
            <a:r>
              <a:rPr lang="cs-CZ" sz="2200" dirty="0" smtClean="0"/>
              <a:t>k nim i </a:t>
            </a:r>
            <a:r>
              <a:rPr lang="cs-CZ" sz="2200" dirty="0"/>
              <a:t>dobrý vztah. Z dobrých </a:t>
            </a:r>
            <a:r>
              <a:rPr lang="cs-CZ" sz="2200" dirty="0" smtClean="0"/>
              <a:t>vztahů mají </a:t>
            </a:r>
            <a:r>
              <a:rPr lang="cs-CZ" sz="2200" dirty="0"/>
              <a:t>prospěch všichni: </a:t>
            </a:r>
            <a:r>
              <a:rPr lang="cs-CZ" sz="2200" dirty="0" smtClean="0"/>
              <a:t>škola, žáci, ostatní pedagogové , rodiče i učitel </a:t>
            </a:r>
            <a:r>
              <a:rPr lang="cs-CZ" sz="2200" dirty="0"/>
              <a:t>sám.</a:t>
            </a:r>
          </a:p>
          <a:p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934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2988" y="1268413"/>
            <a:ext cx="7993062" cy="5589587"/>
          </a:xfrm>
        </p:spPr>
        <p:txBody>
          <a:bodyPr rtlCol="0"/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 smtClean="0"/>
              <a:t>Děkuji za pozornost.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4000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Mgr. Vladimír Sklenář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Ministerstvo školství, mládeže a tělovýchovy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>
              <a:solidFill>
                <a:schemeClr val="tx2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chemeClr val="tx2"/>
                </a:solidFill>
                <a:hlinkClick r:id="rId2"/>
              </a:rPr>
              <a:t>vladimir.sklenar@msmt.cz</a:t>
            </a:r>
            <a:endParaRPr lang="cs-CZ" b="1" dirty="0" smtClean="0">
              <a:solidFill>
                <a:schemeClr val="tx2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>
              <a:solidFill>
                <a:schemeClr val="tx2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b="1" dirty="0" smtClean="0">
              <a:solidFill>
                <a:schemeClr val="tx2"/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881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b="1" dirty="0" smtClean="0"/>
              <a:t>Role MŠMT v oblasti primární prevence RCH</a:t>
            </a:r>
          </a:p>
          <a:p>
            <a:endParaRPr lang="cs-CZ" dirty="0" smtClean="0">
              <a:solidFill>
                <a:srgbClr val="800000"/>
              </a:solidFill>
            </a:endParaRPr>
          </a:p>
          <a:p>
            <a:pPr>
              <a:defRPr/>
            </a:pPr>
            <a:r>
              <a:rPr lang="cs-CZ" sz="2400" b="1" dirty="0" smtClean="0"/>
              <a:t>Koordinační</a:t>
            </a:r>
            <a:r>
              <a:rPr lang="cs-CZ" sz="2400" dirty="0" smtClean="0"/>
              <a:t> – spolupráce všech subjektů na horizontální (meziresortní) a vertikální úrovni, podpora vytváření vazeb a struktury subjektů realizujících či spolupodílejících se na vytyčených prioritách </a:t>
            </a:r>
          </a:p>
          <a:p>
            <a:pPr>
              <a:defRPr/>
            </a:pPr>
            <a:r>
              <a:rPr lang="cs-CZ" sz="2400" b="1" dirty="0" smtClean="0"/>
              <a:t>Koncepční</a:t>
            </a:r>
            <a:r>
              <a:rPr lang="cs-CZ" sz="2400" dirty="0" smtClean="0"/>
              <a:t> – stanovování základních strategií v daných oblastech, stanovení priorit a cílů na budoucí období</a:t>
            </a:r>
          </a:p>
          <a:p>
            <a:pPr>
              <a:defRPr/>
            </a:pPr>
            <a:r>
              <a:rPr lang="cs-CZ" sz="2400" b="1" dirty="0" smtClean="0"/>
              <a:t>Legislativní</a:t>
            </a:r>
            <a:r>
              <a:rPr lang="cs-CZ" sz="2400" dirty="0" smtClean="0"/>
              <a:t> – vytváření legislativních podmínek pro oblast primární prevence (návrhy novelizací právních předpisů, metodické pokyny a doporučení)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703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b="1" dirty="0" smtClean="0"/>
              <a:t>Role MŠMT v oblasti primární prevence RCH</a:t>
            </a:r>
          </a:p>
          <a:p>
            <a:endParaRPr lang="cs-CZ" dirty="0" smtClean="0">
              <a:solidFill>
                <a:srgbClr val="800000"/>
              </a:solidFill>
            </a:endParaRPr>
          </a:p>
          <a:p>
            <a:pPr marL="609600" indent="-609600">
              <a:defRPr/>
            </a:pPr>
            <a:r>
              <a:rPr lang="cs-CZ" sz="2400" b="1" dirty="0" smtClean="0"/>
              <a:t>Metodická a informační</a:t>
            </a:r>
            <a:r>
              <a:rPr lang="cs-CZ" sz="2400" dirty="0" smtClean="0"/>
              <a:t> – metodické vedení a předávání informací všem subjektům v rámci primární prevence, internetový informační komunikační systém</a:t>
            </a:r>
          </a:p>
          <a:p>
            <a:pPr marL="609600" indent="-609600">
              <a:defRPr/>
            </a:pPr>
            <a:r>
              <a:rPr lang="cs-CZ" sz="2400" b="1" dirty="0" smtClean="0"/>
              <a:t>Finanční podpora</a:t>
            </a:r>
            <a:r>
              <a:rPr lang="cs-CZ" sz="2400" dirty="0" smtClean="0"/>
              <a:t> vytváření materiálních, personálních a dalších podmínek nezbytných pro vlastní realizaci prevence ve školství (dotační řízení)</a:t>
            </a:r>
          </a:p>
          <a:p>
            <a:pPr marL="609600" indent="-609600">
              <a:defRPr/>
            </a:pPr>
            <a:r>
              <a:rPr lang="cs-CZ" sz="2400" b="1" dirty="0" smtClean="0"/>
              <a:t>Zabezpečení systému hodnocení kvality</a:t>
            </a:r>
            <a:r>
              <a:rPr lang="cs-CZ" sz="2400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61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87624" y="1252784"/>
            <a:ext cx="7956376" cy="5560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NÁRODNÍ </a:t>
            </a:r>
            <a:r>
              <a:rPr lang="cs-CZ" sz="2400" b="1" dirty="0" smtClean="0"/>
              <a:t>STRATEGIE PRIMÁRNÍ </a:t>
            </a:r>
            <a:r>
              <a:rPr lang="cs-CZ" sz="2400" b="1" dirty="0"/>
              <a:t>PREVENCE RIZIKOVÉHO CHOVÁNÍ DĚTÍ A </a:t>
            </a:r>
            <a:r>
              <a:rPr lang="cs-CZ" sz="2400" b="1" dirty="0" smtClean="0"/>
              <a:t>MLÁDEŽE NA </a:t>
            </a:r>
            <a:r>
              <a:rPr lang="cs-CZ" sz="2400" b="1" dirty="0"/>
              <a:t>OBDOBÍ 2013 - 2018</a:t>
            </a:r>
            <a:endParaRPr lang="cs-CZ" sz="2400" dirty="0"/>
          </a:p>
          <a:p>
            <a:pPr>
              <a:defRPr/>
            </a:pPr>
            <a:r>
              <a:rPr lang="cs-CZ" dirty="0"/>
              <a:t>Časová působnost:  období 2013 – 2018 </a:t>
            </a:r>
          </a:p>
          <a:p>
            <a:pPr>
              <a:defRPr/>
            </a:pPr>
            <a:r>
              <a:rPr lang="cs-CZ" dirty="0"/>
              <a:t>Koncepční dokument provázaný s jinými strategickými dokumenty </a:t>
            </a:r>
          </a:p>
          <a:p>
            <a:pPr>
              <a:defRPr/>
            </a:pPr>
            <a:r>
              <a:rPr lang="cs-CZ" dirty="0"/>
              <a:t>Postupná implementace do krajských strategií a zpětně krajských plánů do strategie….</a:t>
            </a:r>
          </a:p>
          <a:p>
            <a:pPr marL="0" indent="0">
              <a:buNone/>
              <a:defRPr/>
            </a:pPr>
            <a:r>
              <a:rPr lang="cs-CZ" dirty="0"/>
              <a:t>Hlavní funkce</a:t>
            </a:r>
            <a:r>
              <a:rPr lang="cs-CZ" dirty="0" smtClean="0"/>
              <a:t>: Stanovit </a:t>
            </a:r>
            <a:r>
              <a:rPr lang="cs-CZ" dirty="0"/>
              <a:t>priority a cíle primární </a:t>
            </a:r>
            <a:r>
              <a:rPr lang="cs-CZ" dirty="0" smtClean="0"/>
              <a:t>prevence, popsat </a:t>
            </a:r>
            <a:r>
              <a:rPr lang="cs-CZ" dirty="0"/>
              <a:t>základní rámec primární prevence v </a:t>
            </a:r>
            <a:r>
              <a:rPr lang="cs-CZ" dirty="0" smtClean="0"/>
              <a:t>ČR, určit </a:t>
            </a:r>
            <a:r>
              <a:rPr lang="cs-CZ" dirty="0"/>
              <a:t>institucionální zodpovědnosti jednotlivých článků systému primární prevence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b="1" dirty="0" smtClean="0"/>
              <a:t>Příprava nové strategie 2019-24, 5 </a:t>
            </a:r>
            <a:r>
              <a:rPr lang="cs-CZ" b="1" dirty="0"/>
              <a:t>hlavních oblastí:</a:t>
            </a:r>
          </a:p>
          <a:p>
            <a:pPr>
              <a:lnSpc>
                <a:spcPct val="80000"/>
              </a:lnSpc>
              <a:defRPr/>
            </a:pPr>
            <a:r>
              <a:rPr lang="cs-CZ" b="1" dirty="0"/>
              <a:t>koordinace </a:t>
            </a:r>
          </a:p>
          <a:p>
            <a:pPr>
              <a:lnSpc>
                <a:spcPct val="80000"/>
              </a:lnSpc>
              <a:defRPr/>
            </a:pPr>
            <a:r>
              <a:rPr lang="cs-CZ" b="1" dirty="0"/>
              <a:t>legislativa </a:t>
            </a:r>
          </a:p>
          <a:p>
            <a:pPr>
              <a:lnSpc>
                <a:spcPct val="80000"/>
              </a:lnSpc>
              <a:defRPr/>
            </a:pPr>
            <a:r>
              <a:rPr lang="cs-CZ" b="1" dirty="0"/>
              <a:t>financování </a:t>
            </a:r>
          </a:p>
          <a:p>
            <a:pPr>
              <a:lnSpc>
                <a:spcPct val="80000"/>
              </a:lnSpc>
              <a:defRPr/>
            </a:pPr>
            <a:r>
              <a:rPr lang="cs-CZ" b="1" dirty="0"/>
              <a:t>vzdělávání </a:t>
            </a:r>
          </a:p>
          <a:p>
            <a:pPr>
              <a:lnSpc>
                <a:spcPct val="80000"/>
              </a:lnSpc>
              <a:defRPr/>
            </a:pPr>
            <a:r>
              <a:rPr lang="cs-CZ" b="1" dirty="0"/>
              <a:t>evaluace a informace</a:t>
            </a:r>
          </a:p>
          <a:p>
            <a:pPr marL="0" indent="0">
              <a:buNone/>
            </a:pPr>
            <a:r>
              <a:rPr lang="cs-CZ" b="1" dirty="0" smtClean="0"/>
              <a:t>PS: rezorty, KŠKP, MPP, ŠMP, NNO, VŠ………</a:t>
            </a:r>
            <a:endParaRPr lang="cs-CZ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107504" y="1268760"/>
            <a:ext cx="12314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52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371600" y="1516792"/>
            <a:ext cx="7603232" cy="5328592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Metodické doporučení k primární prevenci rizikového chování u dětí a mládeže (Dokument MŠMT č.j.: 21291/2010-28)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Metodické </a:t>
            </a:r>
            <a:r>
              <a:rPr lang="cs-CZ" dirty="0"/>
              <a:t>doporučení Ministerstva školství, mládeže a tělovýchovy (dále jen MŠMT) k primární prevenci rizikového chování u dětí, žáků a studentů (dále jen „žák“) ve školách a školských zařízeních: 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vymezuje </a:t>
            </a:r>
            <a:r>
              <a:rPr lang="cs-CZ" dirty="0"/>
              <a:t>aktuální terminologii, která je v souladu s terminologií v zemích EU a začlenění prevence do školního vzdělávacího programu a školního řádu, 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popisuje </a:t>
            </a:r>
            <a:r>
              <a:rPr lang="cs-CZ" dirty="0"/>
              <a:t>jednotlivé instituce v systému prevence a úlohu </a:t>
            </a:r>
            <a:r>
              <a:rPr lang="cs-CZ" dirty="0" smtClean="0"/>
              <a:t>pedagogického </a:t>
            </a:r>
            <a:r>
              <a:rPr lang="cs-CZ" dirty="0"/>
              <a:t>pracovníka, 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definuje </a:t>
            </a:r>
            <a:r>
              <a:rPr lang="cs-CZ" dirty="0"/>
              <a:t>Minimální preventivní program, 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 smtClean="0"/>
              <a:t>doporučuje </a:t>
            </a:r>
            <a:r>
              <a:rPr lang="cs-CZ" dirty="0"/>
              <a:t>postupy škol a školských zařízení při výskytu vybraných rizikových forem chování dětí a mládeže.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561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259632" y="1556792"/>
            <a:ext cx="8136904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 smtClean="0"/>
              <a:t>Přílohy: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Návykové látky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Rizikové chováni v dopravě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Poruchy příjmu potravy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Alkohol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Syndrom CAN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Školní šikanováni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err="1"/>
              <a:t>Kyberšikana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Homofobie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Extremismus, rasismus, xenofobie, antisemitismus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/>
              <a:t>Vandalismus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Záškoláctví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523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 txBox="1">
            <a:spLocks/>
          </p:cNvSpPr>
          <p:nvPr/>
        </p:nvSpPr>
        <p:spPr>
          <a:xfrm>
            <a:off x="971600" y="1196752"/>
            <a:ext cx="8496944" cy="6264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 smtClean="0"/>
              <a:t>12. Krádeže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13. Tabák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14. Krizové </a:t>
            </a:r>
            <a:r>
              <a:rPr lang="cs-CZ" dirty="0"/>
              <a:t>situace spojené s ohrožením násilím ve školním prostředí</a:t>
            </a:r>
          </a:p>
          <a:p>
            <a:pPr marL="0" indent="0">
              <a:buNone/>
            </a:pPr>
            <a:r>
              <a:rPr lang="cs-CZ" dirty="0" smtClean="0"/>
              <a:t>15</a:t>
            </a:r>
            <a:r>
              <a:rPr lang="cs-CZ" dirty="0"/>
              <a:t>. </a:t>
            </a:r>
            <a:r>
              <a:rPr lang="cs-CZ" dirty="0" err="1"/>
              <a:t>Netholismus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16. Sebepoškozování</a:t>
            </a:r>
          </a:p>
          <a:p>
            <a:pPr marL="0" indent="0">
              <a:buNone/>
            </a:pPr>
            <a:r>
              <a:rPr lang="cs-CZ" dirty="0"/>
              <a:t>17. Nové náboženské hnutí</a:t>
            </a:r>
          </a:p>
          <a:p>
            <a:pPr marL="0" indent="0">
              <a:buNone/>
            </a:pPr>
            <a:r>
              <a:rPr lang="cs-CZ" dirty="0"/>
              <a:t>18. Rizikové sexuální chování</a:t>
            </a:r>
          </a:p>
          <a:p>
            <a:pPr marL="0" indent="0">
              <a:buNone/>
            </a:pPr>
            <a:r>
              <a:rPr lang="cs-CZ" b="1" dirty="0"/>
              <a:t>19. Příslušnost k subkulturám</a:t>
            </a:r>
          </a:p>
          <a:p>
            <a:pPr marL="0" indent="0">
              <a:buNone/>
            </a:pPr>
            <a:r>
              <a:rPr lang="cs-CZ" b="1" dirty="0"/>
              <a:t>20. Domácí násilí</a:t>
            </a:r>
          </a:p>
          <a:p>
            <a:pPr marL="0" indent="0">
              <a:buNone/>
            </a:pPr>
            <a:r>
              <a:rPr lang="cs-CZ" b="1" dirty="0"/>
              <a:t>21. Hazardní hraní</a:t>
            </a:r>
          </a:p>
          <a:p>
            <a:pPr marL="0" indent="0">
              <a:buNone/>
            </a:pPr>
            <a:r>
              <a:rPr lang="cs-CZ" b="1" dirty="0"/>
              <a:t>22. </a:t>
            </a:r>
            <a:r>
              <a:rPr lang="cs-CZ" b="1" dirty="0" smtClean="0"/>
              <a:t>Dodržování pravidel prevence vzniku problémových situací týkajících se 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  žáků s PAS ve školách a školských </a:t>
            </a:r>
            <a:r>
              <a:rPr lang="cs-CZ" b="1" dirty="0" smtClean="0"/>
              <a:t>zařízeních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Aktualizace a novelizace starších příloh od letošního roku.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2966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1304</TotalTime>
  <Words>2958</Words>
  <Application>Microsoft Office PowerPoint</Application>
  <PresentationFormat>Předvádění na obrazovce (4:3)</PresentationFormat>
  <Paragraphs>571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Arial</vt:lpstr>
      <vt:lpstr>Calibri</vt:lpstr>
      <vt:lpstr>Wingdings</vt:lpstr>
      <vt:lpstr>Motiv systému Office</vt:lpstr>
      <vt:lpstr>Systém primární prevence  – aktuální dění  Krajská konference „Autorita učitele“  Olomouc, 20. října 2017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Sklenář Vladimír</cp:lastModifiedBy>
  <cp:revision>136</cp:revision>
  <cp:lastPrinted>2017-10-19T07:59:04Z</cp:lastPrinted>
  <dcterms:created xsi:type="dcterms:W3CDTF">2013-10-09T10:41:53Z</dcterms:created>
  <dcterms:modified xsi:type="dcterms:W3CDTF">2017-10-19T08:04:40Z</dcterms:modified>
</cp:coreProperties>
</file>