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9" r:id="rId3"/>
    <p:sldId id="284" r:id="rId4"/>
    <p:sldId id="303" r:id="rId5"/>
    <p:sldId id="305" r:id="rId6"/>
    <p:sldId id="314" r:id="rId7"/>
    <p:sldId id="296" r:id="rId8"/>
    <p:sldId id="297" r:id="rId9"/>
    <p:sldId id="316" r:id="rId10"/>
    <p:sldId id="318" r:id="rId11"/>
    <p:sldId id="307" r:id="rId12"/>
    <p:sldId id="309" r:id="rId13"/>
    <p:sldId id="331" r:id="rId14"/>
    <p:sldId id="323" r:id="rId15"/>
    <p:sldId id="327" r:id="rId16"/>
    <p:sldId id="324" r:id="rId17"/>
    <p:sldId id="332" r:id="rId18"/>
    <p:sldId id="326" r:id="rId19"/>
    <p:sldId id="333" r:id="rId20"/>
    <p:sldId id="334" r:id="rId21"/>
    <p:sldId id="276" r:id="rId2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B3BDD-6DDC-4F23-ACD9-BF3BDBF79688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4188-5167-4BFE-B79F-98EE9828D3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54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kurzy.nuv.cz/element/25-superviz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dv.cz/c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lada.cz/cz/ppov/protidrogova-politika/media/plosne-testovani-skolaku-na-pritomnost-drog-prinasi-nepresne-vysledky-a-zastrasuje-rodice-i-deti-144589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vladimir.sklenar@msmt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s-prevence.msmt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924944"/>
            <a:ext cx="889248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cs-CZ" sz="3600" b="1" dirty="0" smtClean="0">
                <a:solidFill>
                  <a:schemeClr val="tx2"/>
                </a:solidFill>
              </a:rPr>
              <a:t>		        </a:t>
            </a:r>
            <a:r>
              <a:rPr lang="cs-CZ" sz="3600" b="1" dirty="0" smtClean="0"/>
              <a:t>Aktivity a opatření MŠMT </a:t>
            </a:r>
            <a:br>
              <a:rPr lang="cs-CZ" sz="3600" b="1" dirty="0" smtClean="0"/>
            </a:br>
            <a:r>
              <a:rPr lang="cs-CZ" sz="3600" b="1" dirty="0"/>
              <a:t> </a:t>
            </a:r>
            <a:r>
              <a:rPr lang="cs-CZ" sz="3600" b="1" dirty="0" smtClean="0"/>
              <a:t>                         v oblasti primární prevence</a:t>
            </a: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			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Konference primární prevence „Škola a rodina“</a:t>
            </a:r>
            <a:b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	</a:t>
            </a:r>
            <a:r>
              <a:rPr lang="cs-CZ" sz="1600" b="1" dirty="0" smtClean="0">
                <a:solidFill>
                  <a:schemeClr val="accent1">
                    <a:lumMod val="75000"/>
                  </a:schemeClr>
                </a:solidFill>
              </a:rPr>
              <a:t>Olomouc 11. listopadu 2016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8064896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Účel dotace (podporované aktivity)</a:t>
            </a:r>
          </a:p>
          <a:p>
            <a:r>
              <a:rPr lang="cs-CZ" dirty="0" smtClean="0"/>
              <a:t>práce </a:t>
            </a:r>
            <a:r>
              <a:rPr lang="cs-CZ" dirty="0"/>
              <a:t>s pedagogickými sbory, skupinové supervize v oblasti bezpečného klimatu ve školách,</a:t>
            </a:r>
          </a:p>
          <a:p>
            <a:r>
              <a:rPr lang="cs-CZ" dirty="0" smtClean="0"/>
              <a:t>podpora </a:t>
            </a:r>
            <a:r>
              <a:rPr lang="cs-CZ" dirty="0"/>
              <a:t>prohlubování odborných znalostí a praktických dovedností při práci s tématem bezpečné klima ve školách, zejména podpora supervizí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kazuistických seminářů,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a metodická podpora pedagogů pro práci s třídnickými hodinami ve školách,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pedagogických i nepedagogických pracovníků, v oblasti bezpečného klimatu </a:t>
            </a:r>
            <a:r>
              <a:rPr lang="cs-CZ" dirty="0" smtClean="0"/>
              <a:t>ve </a:t>
            </a:r>
            <a:r>
              <a:rPr lang="cs-CZ" dirty="0"/>
              <a:t>školách,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školních metodiků prevence v oblasti bezpečného klimatu ve školách,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metodiků prevence v pedagogicko-psychologických poradnách v oblasti bezpečného klimatu ve školách,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ředitelů a jiných vedoucích pracovníků škol a školských zařízení v oblasti bezpečného klimatu ve školách.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76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216192"/>
            <a:ext cx="8100392" cy="56612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600" b="1" dirty="0" smtClean="0"/>
          </a:p>
          <a:p>
            <a:pPr marL="0" indent="0" algn="ctr">
              <a:buNone/>
            </a:pP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Postup při rozhodování o poskytnutí dotace</a:t>
            </a:r>
          </a:p>
          <a:p>
            <a:pPr marL="0" indent="0">
              <a:buNone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b="1" dirty="0" smtClean="0"/>
              <a:t>Formální hodnocení </a:t>
            </a:r>
            <a:r>
              <a:rPr lang="cs-CZ" sz="2200" dirty="0" smtClean="0"/>
              <a:t>- hodnocení dodržení </a:t>
            </a:r>
            <a:r>
              <a:rPr lang="cs-CZ" sz="2200" dirty="0"/>
              <a:t>formálních náležitostí stanovených touto Metodikou. </a:t>
            </a:r>
          </a:p>
          <a:p>
            <a:r>
              <a:rPr lang="cs-CZ" sz="2200" b="1" dirty="0" smtClean="0"/>
              <a:t>Odborné hodnocení </a:t>
            </a:r>
            <a:r>
              <a:rPr lang="cs-CZ" sz="2200" dirty="0" smtClean="0"/>
              <a:t>– hodnocení kvality a efektivity projektu</a:t>
            </a:r>
            <a:endParaRPr lang="cs-CZ" sz="2200" dirty="0"/>
          </a:p>
          <a:p>
            <a:r>
              <a:rPr lang="cs-CZ" sz="2200" dirty="0" smtClean="0"/>
              <a:t>Výši </a:t>
            </a:r>
            <a:r>
              <a:rPr lang="cs-CZ" sz="2200" dirty="0"/>
              <a:t>dotace navrženou na spolufinancování jednotlivých žádostí v oblasti prevence rizikového chování projedná </a:t>
            </a:r>
            <a:r>
              <a:rPr lang="cs-CZ" sz="2200" b="1" dirty="0"/>
              <a:t>porada vedení MŠMT</a:t>
            </a:r>
            <a:r>
              <a:rPr lang="cs-CZ" sz="2200" dirty="0"/>
              <a:t>, a to na základě návrhu </a:t>
            </a:r>
            <a:r>
              <a:rPr lang="cs-CZ" sz="2200" b="1" dirty="0"/>
              <a:t>dotační komise </a:t>
            </a:r>
            <a:r>
              <a:rPr lang="cs-CZ" sz="2200" b="1" dirty="0" smtClean="0"/>
              <a:t>MŠMT</a:t>
            </a:r>
            <a:endParaRPr lang="cs-CZ" sz="2200" b="1" dirty="0"/>
          </a:p>
          <a:p>
            <a:r>
              <a:rPr lang="cs-CZ" sz="2200" dirty="0" smtClean="0"/>
              <a:t>MŠMT </a:t>
            </a:r>
            <a:r>
              <a:rPr lang="cs-CZ" sz="2200" dirty="0"/>
              <a:t>zveřejní do konce kalendářního roku, který předchází rozpočtovému roku, na který </a:t>
            </a:r>
            <a:r>
              <a:rPr lang="cs-CZ" sz="2200" dirty="0" smtClean="0"/>
              <a:t>je </a:t>
            </a:r>
            <a:r>
              <a:rPr lang="cs-CZ" sz="2200" dirty="0"/>
              <a:t>dotace poskytována, na základě schválení poradou vedení MŠMT a paní ministryní </a:t>
            </a:r>
            <a:r>
              <a:rPr lang="cs-CZ" sz="2200" b="1" dirty="0"/>
              <a:t>výsledek dotačního </a:t>
            </a:r>
            <a:r>
              <a:rPr lang="cs-CZ" sz="2200" b="1" dirty="0" smtClean="0"/>
              <a:t>řízení</a:t>
            </a:r>
            <a:r>
              <a:rPr lang="cs-CZ" sz="2200" dirty="0" smtClean="0"/>
              <a:t>.</a:t>
            </a:r>
            <a:endParaRPr lang="cs-CZ" sz="2200" dirty="0"/>
          </a:p>
          <a:p>
            <a:r>
              <a:rPr lang="cs-CZ" sz="2200" dirty="0" smtClean="0"/>
              <a:t>Úspěšným </a:t>
            </a:r>
            <a:r>
              <a:rPr lang="cs-CZ" sz="2200" dirty="0"/>
              <a:t>žadatelům bude doručeno </a:t>
            </a:r>
            <a:r>
              <a:rPr lang="cs-CZ" sz="2200" b="1" dirty="0"/>
              <a:t>Rozhodnutí </a:t>
            </a:r>
            <a:r>
              <a:rPr lang="cs-CZ" sz="2200" dirty="0"/>
              <a:t>podle § 14 odst. 4 rozpočtových pravidel. Nedílnou součástí Rozhodnutí bude příloha „Konečná podoba projektu a celkového rozpočtu projektu“.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0989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71600" y="1166842"/>
            <a:ext cx="81724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Průběh dotačního řízení</a:t>
            </a:r>
          </a:p>
          <a:p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/>
              <a:t>do 30. září 2016 (15.října 2016) </a:t>
            </a:r>
            <a:r>
              <a:rPr lang="cs-CZ" sz="2000" dirty="0" smtClean="0"/>
              <a:t>– konečný termín pro podávání žádostí o dotaci</a:t>
            </a:r>
          </a:p>
          <a:p>
            <a:pPr>
              <a:lnSpc>
                <a:spcPct val="80000"/>
              </a:lnSpc>
              <a:defRPr/>
            </a:pPr>
            <a:endParaRPr lang="cs-CZ" sz="2000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/>
              <a:t>ř</a:t>
            </a:r>
            <a:r>
              <a:rPr lang="cs-CZ" sz="2000" b="1" dirty="0" smtClean="0"/>
              <a:t>íjen 2016  </a:t>
            </a:r>
            <a:r>
              <a:rPr lang="cs-CZ" sz="2000" dirty="0" smtClean="0"/>
              <a:t>– formální hodnocení úplnosti a správností žádostí o dotace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 smtClean="0"/>
              <a:t> </a:t>
            </a:r>
            <a:endParaRPr lang="cs-CZ" sz="20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/>
              <a:t>listopad 2016 </a:t>
            </a:r>
            <a:r>
              <a:rPr lang="cs-CZ" sz="2000" dirty="0" smtClean="0"/>
              <a:t>– odborné (věcné) hodnocení žádostí odbornými hodnotiteli</a:t>
            </a:r>
          </a:p>
          <a:p>
            <a:pPr>
              <a:lnSpc>
                <a:spcPct val="80000"/>
              </a:lnSpc>
              <a:defRPr/>
            </a:pPr>
            <a:endParaRPr lang="cs-CZ" sz="2000" b="1" i="1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/>
              <a:t>listopad 2016 </a:t>
            </a:r>
            <a:r>
              <a:rPr lang="cs-CZ" sz="2000" dirty="0" smtClean="0"/>
              <a:t>– jednání Dotační komise MŠMT</a:t>
            </a:r>
          </a:p>
          <a:p>
            <a:pPr>
              <a:lnSpc>
                <a:spcPct val="80000"/>
              </a:lnSpc>
              <a:defRPr/>
            </a:pPr>
            <a:endParaRPr lang="cs-CZ" sz="20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/>
              <a:t>p</a:t>
            </a:r>
            <a:r>
              <a:rPr lang="cs-CZ" sz="2000" b="1" dirty="0" smtClean="0"/>
              <a:t>rosinec 2016 </a:t>
            </a:r>
            <a:r>
              <a:rPr lang="cs-CZ" sz="2000" dirty="0" smtClean="0"/>
              <a:t>– jednání MŠMT o udělení dotací – schválení 		   výsledků dotačního řízení</a:t>
            </a:r>
          </a:p>
          <a:p>
            <a:pPr>
              <a:lnSpc>
                <a:spcPct val="80000"/>
              </a:lnSpc>
              <a:defRPr/>
            </a:pPr>
            <a:endParaRPr lang="cs-CZ" sz="2000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/>
              <a:t>l</a:t>
            </a:r>
            <a:r>
              <a:rPr lang="cs-CZ" sz="2000" b="1" dirty="0" smtClean="0"/>
              <a:t>eden – únor  2017 </a:t>
            </a:r>
            <a:r>
              <a:rPr lang="cs-CZ" sz="2000" dirty="0" smtClean="0"/>
              <a:t>– vystavení a odeslání rozhodnutí o poskytnutí dotace</a:t>
            </a:r>
          </a:p>
          <a:p>
            <a:pPr>
              <a:lnSpc>
                <a:spcPct val="80000"/>
              </a:lnSpc>
              <a:defRPr/>
            </a:pPr>
            <a:endParaRPr lang="cs-CZ" sz="2000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/>
              <a:t>únor – březen 2017 </a:t>
            </a:r>
            <a:r>
              <a:rPr lang="cs-CZ" sz="2000" dirty="0" smtClean="0"/>
              <a:t>– uvolnění finančních prostředků z účtu MŠMT</a:t>
            </a:r>
          </a:p>
          <a:p>
            <a:pPr>
              <a:lnSpc>
                <a:spcPct val="80000"/>
              </a:lnSpc>
              <a:defRPr/>
            </a:pPr>
            <a:endParaRPr lang="cs-CZ" sz="2000" dirty="0" smtClean="0"/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/>
              <a:t>do 15. února  2017 – </a:t>
            </a:r>
            <a:r>
              <a:rPr lang="cs-CZ" sz="2000" dirty="0" smtClean="0"/>
              <a:t>vyúčtování dotace za minulý rok</a:t>
            </a:r>
          </a:p>
          <a:p>
            <a:pPr marL="342900" indent="-342900">
              <a:buFont typeface="+mj-lt"/>
              <a:buAutoNum type="arabicPeriod"/>
            </a:pPr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39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66124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Vyhláška 197/2016 Sb., kterou se mění vyhláška 72/2005 Sb. </a:t>
            </a:r>
          </a:p>
          <a:p>
            <a:r>
              <a:rPr lang="cs-CZ" dirty="0" smtClean="0"/>
              <a:t>Z hlediska prevence rozšiřuje a podrobněji popisuje roli školního metodika prevence.</a:t>
            </a:r>
          </a:p>
          <a:p>
            <a:r>
              <a:rPr lang="cs-CZ" dirty="0" smtClean="0"/>
              <a:t>Vyhláška nově stanovuje roli metodika prevence v PPP.</a:t>
            </a:r>
          </a:p>
          <a:p>
            <a:pPr marL="0" indent="0">
              <a:buNone/>
            </a:pPr>
            <a:r>
              <a:rPr lang="cs-CZ" b="1" dirty="0"/>
              <a:t>Metodik prevence v pedagogicko-psychologické poradně</a:t>
            </a:r>
          </a:p>
          <a:p>
            <a:r>
              <a:rPr lang="cs-CZ" b="1" dirty="0" smtClean="0"/>
              <a:t>zajišťuje </a:t>
            </a:r>
            <a:r>
              <a:rPr lang="cs-CZ" b="1" dirty="0"/>
              <a:t>za poradnu specifickou prevenci rizikového chování a realizaci preventivních opatření v oblasti územní působnosti vymezené krajským úřadem,</a:t>
            </a:r>
          </a:p>
          <a:p>
            <a:r>
              <a:rPr lang="cs-CZ" b="1" dirty="0" smtClean="0"/>
              <a:t>zajišťuje </a:t>
            </a:r>
            <a:r>
              <a:rPr lang="cs-CZ" b="1" dirty="0"/>
              <a:t>koordinaci a metodickou podporu školních metodiků prevence, organizuje pro ně pravidelné pracovní porady a semináře a poskytuje jim individuální odborné konzultace,</a:t>
            </a:r>
          </a:p>
          <a:p>
            <a:r>
              <a:rPr lang="cs-CZ" b="1" dirty="0" smtClean="0"/>
              <a:t>na </a:t>
            </a:r>
            <a:r>
              <a:rPr lang="cs-CZ" b="1" dirty="0"/>
              <a:t>žádost školy a školského zařízení pomáhá ve spolupráci se školním metodikem prevence a dalšími pedagogickými pracovníky řešit aktuální problémy související s výskytem rizikového chování,</a:t>
            </a:r>
          </a:p>
          <a:p>
            <a:r>
              <a:rPr lang="cs-CZ" b="1" dirty="0" smtClean="0"/>
              <a:t>udržuje </a:t>
            </a:r>
            <a:r>
              <a:rPr lang="cs-CZ" b="1" dirty="0"/>
              <a:t>pravidelný kontakt se všemi institucemi, organizacemi a subjekty, které se v kraji v prevenci rizikového chování angažují, aktualizuje síť odborných zařízení,</a:t>
            </a:r>
          </a:p>
          <a:p>
            <a:r>
              <a:rPr lang="cs-CZ" b="1" dirty="0" smtClean="0"/>
              <a:t>spolupracuje </a:t>
            </a:r>
            <a:r>
              <a:rPr lang="cs-CZ" b="1" dirty="0"/>
              <a:t>s krajským školským koordinátorem prevence zejména při vypracovávání podkladů pro výroční zprávy či jiná hodnocení a při stanovování priorit v koncepci preventivní práce ve školství na úrovni kraje,</a:t>
            </a:r>
          </a:p>
          <a:p>
            <a:r>
              <a:rPr lang="cs-CZ" b="1" dirty="0" smtClean="0"/>
              <a:t>pečuje </a:t>
            </a:r>
            <a:r>
              <a:rPr lang="cs-CZ" b="1" dirty="0"/>
              <a:t>o svůj odborný rozvoj formou dalšího vzdělávání v problematice specifické prevence.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60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268760"/>
            <a:ext cx="7715200" cy="53285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tx2"/>
                </a:solidFill>
              </a:rPr>
              <a:t>	</a:t>
            </a:r>
            <a:r>
              <a:rPr lang="cs-CZ" sz="3000" b="1" dirty="0" smtClean="0">
                <a:solidFill>
                  <a:schemeClr val="accent1">
                    <a:lumMod val="75000"/>
                  </a:schemeClr>
                </a:solidFill>
              </a:rPr>
              <a:t>Metodický 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pokyn na </a:t>
            </a:r>
            <a:r>
              <a:rPr lang="cs-CZ" sz="3000" b="1" dirty="0" smtClean="0">
                <a:solidFill>
                  <a:schemeClr val="accent1">
                    <a:lumMod val="75000"/>
                  </a:schemeClr>
                </a:solidFill>
              </a:rPr>
              <a:t>k prevenci a řešení šikany ve školách 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a školských </a:t>
            </a:r>
            <a:r>
              <a:rPr lang="cs-CZ" sz="3000" b="1" dirty="0" smtClean="0">
                <a:solidFill>
                  <a:schemeClr val="accent1">
                    <a:lumMod val="75000"/>
                  </a:schemeClr>
                </a:solidFill>
              </a:rPr>
              <a:t>zařízeních</a:t>
            </a:r>
          </a:p>
          <a:p>
            <a:pPr>
              <a:buNone/>
            </a:pPr>
            <a:endParaRPr lang="cs-CZ" sz="3000" b="1" dirty="0">
              <a:solidFill>
                <a:srgbClr val="800000"/>
              </a:solidFill>
            </a:endParaRPr>
          </a:p>
          <a:p>
            <a:pPr>
              <a:defRPr/>
            </a:pPr>
            <a:r>
              <a:rPr lang="cs-CZ" dirty="0"/>
              <a:t>Platnost od září </a:t>
            </a:r>
            <a:r>
              <a:rPr lang="cs-CZ" dirty="0" smtClean="0"/>
              <a:t>2016 </a:t>
            </a:r>
            <a:r>
              <a:rPr lang="cs-CZ" dirty="0"/>
              <a:t>– zveřejněn na webu MŠMT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Zabývá </a:t>
            </a:r>
            <a:r>
              <a:rPr lang="cs-CZ" dirty="0"/>
              <a:t>se konkrétními návody, jak předcházet, rozpoznat a řešit projevy šikany  a </a:t>
            </a:r>
            <a:r>
              <a:rPr lang="cs-CZ" dirty="0" err="1"/>
              <a:t>kyberšikany</a:t>
            </a:r>
            <a:r>
              <a:rPr lang="cs-CZ" dirty="0"/>
              <a:t> ve školách, a to jak mezi žáky, tak i mezi žákem a učitelem, případně opačně – mezi učitelem a žákem.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Uvádí</a:t>
            </a:r>
            <a:r>
              <a:rPr lang="cs-CZ" dirty="0"/>
              <a:t>, jakým způsobem komunikovat s rodiči, kteří jsou zákonnými zástupci žáka v roli pachatele nebo oběti šikany.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Nově </a:t>
            </a:r>
            <a:r>
              <a:rPr lang="cs-CZ" dirty="0"/>
              <a:t>zpracovává možnosti využití případové konference i další možnosti spolupráce s orgány sociálně-právní ochrany dětí.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Obsahuje </a:t>
            </a:r>
            <a:r>
              <a:rPr lang="cs-CZ" dirty="0"/>
              <a:t>návod, jak podávat podněty, stížnosti a oznámení v situacích, kdy nejsou případy šikany odpovídajícím a účinným způsobem </a:t>
            </a:r>
            <a:r>
              <a:rPr lang="cs-CZ" dirty="0" smtClean="0"/>
              <a:t>řešeny.</a:t>
            </a:r>
          </a:p>
          <a:p>
            <a:pPr>
              <a:defRPr/>
            </a:pPr>
            <a:r>
              <a:rPr lang="cs-CZ" dirty="0" smtClean="0"/>
              <a:t>Metodický </a:t>
            </a:r>
            <a:r>
              <a:rPr lang="cs-CZ" dirty="0"/>
              <a:t>pokyn bude provázán a podpořen vzděláváním pedagogů tak, aby věděli, jak v konkrétní situaci postupovat, s kým mohou spolupracovat a na koho se mohou obrátit.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28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Opatření </a:t>
            </a: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k oblasti šikany ve školním prostředí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556791"/>
            <a:ext cx="8172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realizace </a:t>
            </a:r>
            <a:r>
              <a:rPr lang="cs-CZ" b="1" dirty="0"/>
              <a:t>celoplošného tematického šetření ČŠI </a:t>
            </a:r>
            <a:r>
              <a:rPr lang="cs-CZ" dirty="0"/>
              <a:t>k </a:t>
            </a:r>
            <a:r>
              <a:rPr lang="cs-CZ" dirty="0" smtClean="0"/>
              <a:t>tématu a na </a:t>
            </a:r>
            <a:r>
              <a:rPr lang="cs-CZ" dirty="0"/>
              <a:t>základě výsledků šetření přijetí účinných nápravných opatření (střednědobého i dlouhodobého charakteru)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systémově </a:t>
            </a:r>
            <a:r>
              <a:rPr lang="cs-CZ" b="1" dirty="0"/>
              <a:t>podpořit kvalitu a aplikaci třídnických hodin ve </a:t>
            </a:r>
            <a:r>
              <a:rPr lang="cs-CZ" b="1" dirty="0" smtClean="0"/>
              <a:t>školách </a:t>
            </a:r>
            <a:r>
              <a:rPr lang="cs-CZ" dirty="0" smtClean="0"/>
              <a:t>v </a:t>
            </a:r>
            <a:r>
              <a:rPr lang="cs-CZ" dirty="0"/>
              <a:t>současnosti je potenciál třídnických hodin pro cílené budování zdravých vztahů v kolektivu třídy využit  jen v menšině škol a to ne vždy úplně účinně. Řada škol třídnické hodiny nemá, a pokud ano, většina třídních učitelů (TU) je využívá výhradně na organizační záležitosti třídy (typicky administraci omluv za zameškané hodiny</a:t>
            </a:r>
            <a:r>
              <a:rPr lang="cs-CZ" dirty="0" smtClean="0"/>
              <a:t>) řešení</a:t>
            </a:r>
            <a:r>
              <a:rPr lang="cs-CZ" dirty="0"/>
              <a:t>: definovat cíle TH a odpovědnost TU za diagnostiku a budování zdravých vztahů v třídním kolektivu. Vytvořit metodickou podporu TU ve vedení TH.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vytvořit </a:t>
            </a:r>
            <a:r>
              <a:rPr lang="cs-CZ" b="1" dirty="0"/>
              <a:t>profesní standard pro výkon povolání „pedagog“</a:t>
            </a:r>
            <a:r>
              <a:rPr lang="cs-CZ" dirty="0"/>
              <a:t> (vč. etického kodexu) </a:t>
            </a:r>
            <a:r>
              <a:rPr lang="cs-CZ" dirty="0" smtClean="0"/>
              <a:t>s </a:t>
            </a:r>
            <a:r>
              <a:rPr lang="cs-CZ" dirty="0"/>
              <a:t>vyváženým poměrem mezi výchovu a vzdělávání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vytvořit </a:t>
            </a:r>
            <a:r>
              <a:rPr lang="cs-CZ" dirty="0"/>
              <a:t>a stanovit minimální kompetence k zajištění bezpečného klimatu ve škole pro všechny funkční skupiny zaměstnanců školy - nepedagogický personál, řadový učitel, třídní uč., ŠMP + školní preventivní pracoviště, vedení školy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vyhodnocovat </a:t>
            </a:r>
            <a:r>
              <a:rPr lang="cs-CZ" dirty="0"/>
              <a:t>a prosazovat funkčnost nastaveného systému prevence škol prostřednictvím Preventivních programů </a:t>
            </a:r>
            <a:r>
              <a:rPr lang="cs-CZ" dirty="0" smtClean="0"/>
              <a:t>škol. </a:t>
            </a:r>
            <a:endParaRPr lang="cs-CZ" dirty="0"/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3376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136904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Další podpora pedagogů v oblasti PPRCH - supervize</a:t>
            </a:r>
          </a:p>
          <a:p>
            <a:pPr>
              <a:buNone/>
            </a:pPr>
            <a:endParaRPr lang="cs-CZ" b="1" dirty="0" smtClean="0"/>
          </a:p>
          <a:p>
            <a:pPr algn="just"/>
            <a:r>
              <a:rPr lang="cs-CZ" b="1" dirty="0" smtClean="0"/>
              <a:t>NÚV</a:t>
            </a:r>
            <a:r>
              <a:rPr lang="cs-CZ" dirty="0" smtClean="0"/>
              <a:t> ve spolupráci s MŠMT budou realizovat program na </a:t>
            </a:r>
            <a:r>
              <a:rPr lang="cs-CZ" b="1" dirty="0" smtClean="0"/>
              <a:t>podporu supervizí</a:t>
            </a:r>
            <a:r>
              <a:rPr lang="cs-CZ" dirty="0" smtClean="0"/>
              <a:t>.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kurzy.nuv.cz/element/25-supervize/</a:t>
            </a:r>
            <a:endParaRPr lang="cs-CZ" dirty="0" smtClean="0"/>
          </a:p>
          <a:p>
            <a:pPr algn="just"/>
            <a:r>
              <a:rPr lang="cs-CZ" dirty="0" smtClean="0"/>
              <a:t>Uzavírka </a:t>
            </a:r>
            <a:r>
              <a:rPr lang="cs-CZ" dirty="0"/>
              <a:t>přihlášek je vždy týden před konáním setkání. Z tohoto důvodu doporučujeme se co nejdříve přihlásit na dané setkání (začínají již v týdnu od 17.10.). </a:t>
            </a:r>
          </a:p>
          <a:p>
            <a:pPr algn="just"/>
            <a:r>
              <a:rPr lang="cs-CZ" dirty="0" smtClean="0"/>
              <a:t>Určeno </a:t>
            </a:r>
            <a:r>
              <a:rPr lang="cs-CZ" dirty="0"/>
              <a:t>pro výchovné poradce, školní metodiky prevence, školní psychology, školní speciální pedagogy. Délka trvání je 8 vyučovacích hodin (9,00 – 16,30). Je poskytováno zdarma. Probíhá vždy v prostorách krajské pobočky Národního institutu pro další vzdělávání nebo Národního ústavu pro vzdělávání.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NIDV</a:t>
            </a:r>
            <a:r>
              <a:rPr lang="cs-CZ" dirty="0" smtClean="0"/>
              <a:t>  ve spolupráci s MŠMT budou do konce roku realizovat vzdělávání pro pedagogy zaměřené na </a:t>
            </a:r>
            <a:r>
              <a:rPr lang="cs-CZ" b="1" dirty="0" smtClean="0"/>
              <a:t>prevenci šikany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66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Další podpora pedagogů v oblasti PPRCH -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2200" dirty="0" smtClean="0"/>
              <a:t>NIDV  </a:t>
            </a:r>
            <a:r>
              <a:rPr lang="cs-CZ" sz="2200" dirty="0"/>
              <a:t>ve spolupráci s MŠMT </a:t>
            </a:r>
            <a:r>
              <a:rPr lang="cs-CZ" sz="2200" dirty="0" smtClean="0"/>
              <a:t>realizují i připravují </a:t>
            </a:r>
            <a:r>
              <a:rPr lang="cs-CZ" sz="2200" dirty="0"/>
              <a:t>vzdělávání pro pedagogy zaměřené na prevenci </a:t>
            </a:r>
            <a:r>
              <a:rPr lang="cs-CZ" sz="2200" dirty="0" smtClean="0"/>
              <a:t>šikany</a:t>
            </a:r>
            <a:r>
              <a:rPr lang="cs-CZ" sz="2200" dirty="0"/>
              <a:t> </a:t>
            </a:r>
            <a:r>
              <a:rPr lang="cs-CZ" sz="2200" dirty="0">
                <a:hlinkClick r:id="rId2"/>
              </a:rPr>
              <a:t>http://www.nidv.cz/cs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 smtClean="0"/>
              <a:t>Pilotní </a:t>
            </a:r>
            <a:r>
              <a:rPr lang="cs-CZ" sz="2200" dirty="0"/>
              <a:t>ověřování základního výcvikového kurzu: </a:t>
            </a:r>
            <a:r>
              <a:rPr lang="cs-CZ" sz="2200" b="1" dirty="0"/>
              <a:t>Odborník na řešení školní šikany a </a:t>
            </a:r>
            <a:r>
              <a:rPr lang="cs-CZ" sz="2200" b="1" dirty="0" err="1"/>
              <a:t>kyberšikany</a:t>
            </a:r>
            <a:r>
              <a:rPr lang="cs-CZ" sz="2200" b="1" dirty="0"/>
              <a:t> první úrovně </a:t>
            </a:r>
            <a:r>
              <a:rPr lang="cs-CZ" sz="2200" dirty="0"/>
              <a:t>/ 31. 10. 2016 /</a:t>
            </a:r>
          </a:p>
          <a:p>
            <a:pPr marL="0" indent="0" algn="just">
              <a:buNone/>
            </a:pPr>
            <a:r>
              <a:rPr lang="cs-CZ" sz="2200" dirty="0"/>
              <a:t>NIDV a lektor Dr. Michal Kolář,  </a:t>
            </a:r>
            <a:r>
              <a:rPr lang="cs-CZ" sz="2200" dirty="0" err="1"/>
              <a:t>etoped</a:t>
            </a:r>
            <a:r>
              <a:rPr lang="cs-CZ" sz="2200" dirty="0"/>
              <a:t> a psychoterapeut, který vytvořil původní teorii, diagnostiku a léčbu školního šikanování, a lektorky Renata Ježková a Helena Adamusová si Vás dovolují pozvat  na 32-  a 24hodinový pilotní vzdělávací program zdarma ve dnech 14., 15. a 30. 11. a 7. 12. 2016 v Praze a ve dnech 28., 29. a 30. 11. 2016 v Šlapanicích u Brna. </a:t>
            </a:r>
            <a:r>
              <a:rPr lang="cs-CZ" sz="2200" b="1" dirty="0"/>
              <a:t>Cílem kurzu je poskytnutí systematického vzdělání pro zájemce o kvalifikaci odborníka na řešení školní šikany</a:t>
            </a:r>
            <a:r>
              <a:rPr lang="cs-CZ" sz="2200" dirty="0"/>
              <a:t>. Absolventi kurzu získají kompetence odborníků první úrovně pětiúrovňového koncepčního vzdělání. Kurz reaguje na absenci dostupného systematického vzdělání</a:t>
            </a:r>
          </a:p>
        </p:txBody>
      </p:sp>
    </p:spTree>
    <p:extLst>
      <p:ext uri="{BB962C8B-B14F-4D97-AF65-F5344CB8AC3E}">
        <p14:creationId xmlns:p14="http://schemas.microsoft.com/office/powerpoint/2010/main" val="18286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064896" cy="56612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4500" b="1" dirty="0" smtClean="0">
                <a:solidFill>
                  <a:schemeClr val="accent5">
                    <a:lumMod val="50000"/>
                  </a:schemeClr>
                </a:solidFill>
              </a:rPr>
              <a:t>Další aktivity</a:t>
            </a:r>
            <a:endParaRPr lang="cs-CZ" sz="45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 smtClean="0"/>
          </a:p>
          <a:p>
            <a:pPr algn="just"/>
            <a:r>
              <a:rPr lang="cs-CZ" sz="2900" b="1" dirty="0" smtClean="0"/>
              <a:t>Koordinace</a:t>
            </a:r>
            <a:r>
              <a:rPr lang="cs-CZ" sz="2900" dirty="0" smtClean="0"/>
              <a:t> - vznik meziresortní pracovní skupiny k primární prevenci rizikového chování: MŠMT, </a:t>
            </a:r>
            <a:r>
              <a:rPr lang="cs-CZ" sz="2900" dirty="0" err="1" smtClean="0"/>
              <a:t>MSp</a:t>
            </a:r>
            <a:r>
              <a:rPr lang="cs-CZ" sz="2900" dirty="0" smtClean="0"/>
              <a:t>, MPSV, MZ, MV, ÚV a další   Cíl: Efektivní spolupráce </a:t>
            </a:r>
            <a:br>
              <a:rPr lang="cs-CZ" sz="2900" dirty="0" smtClean="0"/>
            </a:br>
            <a:r>
              <a:rPr lang="cs-CZ" sz="2900" dirty="0" smtClean="0"/>
              <a:t>s ostatními resorty a institucemi = systémově uchopená politika PPRCH</a:t>
            </a:r>
          </a:p>
          <a:p>
            <a:pPr algn="just"/>
            <a:endParaRPr lang="cs-CZ" sz="2900" dirty="0" smtClean="0"/>
          </a:p>
          <a:p>
            <a:pPr algn="just"/>
            <a:r>
              <a:rPr lang="cs-CZ" sz="2900" b="1" dirty="0" smtClean="0"/>
              <a:t>Systém výkaznictví a sběr dat </a:t>
            </a:r>
            <a:r>
              <a:rPr lang="cs-CZ" sz="2900" dirty="0" smtClean="0"/>
              <a:t>- Klinika </a:t>
            </a:r>
            <a:r>
              <a:rPr lang="cs-CZ" sz="2900" dirty="0" err="1" smtClean="0"/>
              <a:t>adiktologie</a:t>
            </a:r>
            <a:r>
              <a:rPr lang="cs-CZ" sz="2900" dirty="0" smtClean="0"/>
              <a:t>, NÚV ve spolupráci s MŠMT zahájil v rámci vertikální koordinace celoplošný systém výkaznictví, který umožní sběr dat v oblasti primární prevence rizikového chování. Cíl:  1) Sjednotit obsah, objem a způsob sledování v rámci ČR 2) Přináší informace o stavu školské prevence</a:t>
            </a:r>
            <a:r>
              <a:rPr lang="cs-CZ" sz="2900" b="1" dirty="0" smtClean="0"/>
              <a:t> www.preventivni-aktivity.cz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 flipV="1">
            <a:off x="6876256" y="6721475"/>
            <a:ext cx="1810544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15592" y="1124744"/>
            <a:ext cx="8120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Plošné testování školáků na přítomnost drog přináší nepřesné výsledky a zastrašuje rodiče i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děti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https://www.vlada.cz/cz/ppov/protidrogova-politika/media/plosne-testovani-skolaku-na-pritomnost-drog-prinasi-nepresne-vysledky-a-zastrasuje-rodice-i-deti-144589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/</a:t>
            </a:r>
            <a:endParaRPr lang="cs-CZ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sz="2000" dirty="0" smtClean="0"/>
              <a:t>Výsledky </a:t>
            </a:r>
            <a:r>
              <a:rPr lang="cs-CZ" sz="2000" dirty="0"/>
              <a:t>testování na severomoravských školách </a:t>
            </a:r>
            <a:r>
              <a:rPr lang="cs-CZ" sz="2000" dirty="0" smtClean="0"/>
              <a:t>vyvolaly </a:t>
            </a:r>
            <a:r>
              <a:rPr lang="cs-CZ" sz="2000" dirty="0"/>
              <a:t>jak zájem médií, tak veřejnosti. Ke školám v Orlové a Bohumíně se přidávají další v regionu. V nastalé situaci šíření poplašných zpráv o užívání pervitinu a dalších nelegálních drog mezi žáky základních škol jsme nuceni zpochybnit zveřejněné metody a výsledky a označit celou akci jako dobře připravenou zastrašující kampaň. </a:t>
            </a:r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301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96752"/>
            <a:ext cx="7920880" cy="5661248"/>
          </a:xfrm>
        </p:spPr>
        <p:txBody>
          <a:bodyPr/>
          <a:lstStyle/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Obsah:</a:t>
            </a:r>
          </a:p>
          <a:p>
            <a:r>
              <a:rPr lang="cs-CZ" sz="2400" dirty="0" smtClean="0"/>
              <a:t>Financování primární prevence (dotační programy)</a:t>
            </a:r>
          </a:p>
          <a:p>
            <a:r>
              <a:rPr lang="cs-CZ" sz="2400" dirty="0" smtClean="0"/>
              <a:t>Legislativní a metodická podpora</a:t>
            </a:r>
          </a:p>
          <a:p>
            <a:r>
              <a:rPr lang="cs-CZ" sz="2400" dirty="0" smtClean="0"/>
              <a:t>Další podpůrná opatření (vzdělávání, supervize)</a:t>
            </a:r>
          </a:p>
          <a:p>
            <a:r>
              <a:rPr lang="cs-CZ" sz="2400" dirty="0" smtClean="0"/>
              <a:t>Koordinace </a:t>
            </a:r>
          </a:p>
          <a:p>
            <a:r>
              <a:rPr lang="cs-CZ" sz="2400" dirty="0" smtClean="0"/>
              <a:t>Sběr dat</a:t>
            </a:r>
          </a:p>
          <a:p>
            <a:r>
              <a:rPr lang="cs-CZ" sz="2400" dirty="0" smtClean="0"/>
              <a:t>Co </a:t>
            </a:r>
            <a:r>
              <a:rPr lang="cs-CZ" sz="2400" dirty="0"/>
              <a:t>nefunguje aneb </a:t>
            </a:r>
            <a:r>
              <a:rPr lang="cs-CZ" sz="2400" dirty="0" smtClean="0"/>
              <a:t>plošné </a:t>
            </a:r>
            <a:r>
              <a:rPr lang="cs-CZ" sz="2400" dirty="0"/>
              <a:t>testování školáků na </a:t>
            </a:r>
            <a:r>
              <a:rPr lang="cs-CZ" sz="2400"/>
              <a:t>přítomnost </a:t>
            </a:r>
            <a:r>
              <a:rPr lang="cs-CZ" sz="2400" smtClean="0"/>
              <a:t>drog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831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F043-C0B2-4D5E-9D2E-6F925F59FAF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043608" y="1196752"/>
            <a:ext cx="81003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Základní charakteristikou efektivní primární prevence je dlouhodobá práce s dětmi a mládeží, která je prováděna dle potřeby ve větších či menších skupinách nebo individuálně a za aktivní účasti dané cílové skupiny. </a:t>
            </a:r>
          </a:p>
          <a:p>
            <a:pPr algn="just"/>
            <a:r>
              <a:rPr lang="cs-CZ" dirty="0"/>
              <a:t>Ředitelé základních škol mají tedy k dispozici celou paletu nástrojů a metodik, jak správně pracovat s dětmi v oblasti prevence rizikového chování, proto by měli k plnění tohoto úkolu přistupovat s maximální zodpovědností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Zvolený postup rozborů a testování je v rozporu se základními principy účinné preventivní práce, kterými jsou: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Systematičnost</a:t>
            </a:r>
            <a:r>
              <a:rPr lang="cs-CZ" dirty="0" smtClean="0"/>
              <a:t> </a:t>
            </a:r>
            <a:r>
              <a:rPr lang="cs-CZ" dirty="0"/>
              <a:t>– Tematické rozložení preventivních programů, které jsou propojené a vzájemně na sebe navazují.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Včasnost a dlouhodobost </a:t>
            </a:r>
            <a:r>
              <a:rPr lang="cs-CZ" dirty="0"/>
              <a:t>– Preventivní programy jsou zahájeny včas a s cílovou skupinou se pracuje po dostatečně dlouhou dobu.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Přiměřenost</a:t>
            </a:r>
            <a:r>
              <a:rPr lang="cs-CZ" dirty="0"/>
              <a:t> – Programy musí odpovídat věku, mentálním schopnostem a celkovému psychosociálnímu a psychosexuálnímu vývoji dětí.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Profesionalita</a:t>
            </a:r>
            <a:r>
              <a:rPr lang="cs-CZ" dirty="0"/>
              <a:t> – Programy by měli zprostředkovávat pouze adekvátně vzdělaní profesionálové s odpovídajícím výcvikem.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Hodnocení</a:t>
            </a:r>
            <a:r>
              <a:rPr lang="cs-CZ" dirty="0"/>
              <a:t> – Každý program by měl projít hodnocením bezpečnosti, kvality a efektivity a měly by být dostupné informace o jeho vhodnosti a pozitivním dopadu.</a:t>
            </a:r>
          </a:p>
        </p:txBody>
      </p:sp>
    </p:spTree>
    <p:extLst>
      <p:ext uri="{BB962C8B-B14F-4D97-AF65-F5344CB8AC3E}">
        <p14:creationId xmlns:p14="http://schemas.microsoft.com/office/powerpoint/2010/main" val="8384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27160" y="1268760"/>
            <a:ext cx="7992888" cy="558924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b="1" dirty="0" smtClean="0"/>
              <a:t>Děkuji za pozornost.</a:t>
            </a:r>
          </a:p>
          <a:p>
            <a:pPr algn="ctr">
              <a:buNone/>
            </a:pPr>
            <a:endParaRPr lang="cs-CZ" sz="2800" dirty="0" smtClean="0"/>
          </a:p>
          <a:p>
            <a:pPr algn="ctr">
              <a:buNone/>
            </a:pPr>
            <a:r>
              <a:rPr lang="cs-CZ" sz="2400" b="1" dirty="0" smtClean="0"/>
              <a:t>Mgr. Vladimír Sklenář </a:t>
            </a:r>
          </a:p>
          <a:p>
            <a:pPr algn="ctr">
              <a:buNone/>
            </a:pPr>
            <a:endParaRPr lang="cs-CZ" sz="2400" b="1" dirty="0" smtClean="0"/>
          </a:p>
          <a:p>
            <a:pPr algn="ctr">
              <a:buNone/>
            </a:pPr>
            <a:r>
              <a:rPr lang="cs-CZ" sz="2400" b="1" dirty="0" smtClean="0"/>
              <a:t>oddělení prevence</a:t>
            </a:r>
          </a:p>
          <a:p>
            <a:pPr algn="ctr">
              <a:buNone/>
            </a:pPr>
            <a:r>
              <a:rPr lang="cs-CZ" sz="2400" b="1" dirty="0" smtClean="0"/>
              <a:t>Ministerstvo školství, mládeže a tělovýchovy</a:t>
            </a:r>
          </a:p>
          <a:p>
            <a:pPr algn="ctr">
              <a:buNone/>
            </a:pPr>
            <a:endParaRPr lang="cs-CZ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cs-CZ" b="1" dirty="0" smtClean="0">
                <a:solidFill>
                  <a:schemeClr val="tx2"/>
                </a:solidFill>
                <a:hlinkClick r:id="rId2"/>
              </a:rPr>
              <a:t>vladimir.sklenar@msmt.cz</a:t>
            </a:r>
            <a:endParaRPr lang="cs-CZ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340768"/>
            <a:ext cx="8064896" cy="54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dirty="0" smtClean="0"/>
              <a:t> </a:t>
            </a:r>
            <a:r>
              <a:rPr lang="cs-CZ" b="1" dirty="0" smtClean="0"/>
              <a:t>  </a:t>
            </a:r>
            <a:r>
              <a:rPr lang="cs-CZ" sz="3000" b="1" dirty="0" smtClean="0">
                <a:solidFill>
                  <a:schemeClr val="accent1">
                    <a:lumMod val="75000"/>
                  </a:schemeClr>
                </a:solidFill>
              </a:rPr>
              <a:t>Dotační řízení na podporu aktivit v oblasti primární prevence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200" b="1" dirty="0" smtClean="0"/>
              <a:t>V roce 2016 schválena nová metodika </a:t>
            </a:r>
            <a:r>
              <a:rPr lang="cs-CZ" sz="2200" b="1" dirty="0"/>
              <a:t>MŠMT pro poskytování dotací ze SR na realizaci aktivit </a:t>
            </a:r>
            <a:r>
              <a:rPr lang="cs-CZ" sz="2200" b="1" dirty="0" smtClean="0"/>
              <a:t>v </a:t>
            </a:r>
            <a:r>
              <a:rPr lang="cs-CZ" sz="2200" b="1" dirty="0"/>
              <a:t>oblasti </a:t>
            </a:r>
            <a:r>
              <a:rPr lang="cs-CZ" sz="2200" b="1" dirty="0" smtClean="0"/>
              <a:t>prevence </a:t>
            </a:r>
            <a:r>
              <a:rPr lang="cs-CZ" sz="2200" b="1" dirty="0"/>
              <a:t>rizikového chování v období </a:t>
            </a:r>
            <a:r>
              <a:rPr lang="cs-CZ" sz="2200" b="1" dirty="0" smtClean="0"/>
              <a:t>2017 </a:t>
            </a:r>
            <a:r>
              <a:rPr lang="cs-CZ" sz="2200" b="1" dirty="0"/>
              <a:t>– </a:t>
            </a:r>
            <a:r>
              <a:rPr lang="cs-CZ" sz="2200" b="1" dirty="0" smtClean="0"/>
              <a:t>2020 (n</a:t>
            </a:r>
            <a:r>
              <a:rPr lang="cs-CZ" sz="2200" b="1" i="1" dirty="0" smtClean="0"/>
              <a:t>a </a:t>
            </a:r>
            <a:r>
              <a:rPr lang="cs-CZ" sz="2200" b="1" i="1" dirty="0"/>
              <a:t>základě evaluace let 2013 </a:t>
            </a:r>
            <a:r>
              <a:rPr lang="cs-CZ" sz="2200" b="1" i="1" dirty="0" smtClean="0"/>
              <a:t>– 2016</a:t>
            </a:r>
            <a:r>
              <a:rPr lang="cs-CZ" sz="2200" b="1" i="1" dirty="0"/>
              <a:t>)</a:t>
            </a:r>
            <a:endParaRPr lang="cs-CZ" sz="2200" b="1" dirty="0" smtClean="0"/>
          </a:p>
          <a:p>
            <a:pPr algn="just">
              <a:lnSpc>
                <a:spcPct val="90000"/>
              </a:lnSpc>
              <a:defRPr/>
            </a:pPr>
            <a:r>
              <a:rPr lang="cs-CZ" sz="2200" dirty="0" smtClean="0"/>
              <a:t>MŠMT vyčleňuje ze svého rozpočtu průměrně ročně cca </a:t>
            </a:r>
            <a:r>
              <a:rPr lang="cs-CZ" sz="2200" dirty="0" smtClean="0">
                <a:solidFill>
                  <a:srgbClr val="FF0000"/>
                </a:solidFill>
              </a:rPr>
              <a:t>20 mil. Kč </a:t>
            </a:r>
            <a:r>
              <a:rPr lang="cs-CZ" sz="2200" dirty="0" smtClean="0"/>
              <a:t>na dotační program na realizaci aktivit v oblasti prevence rizikového chování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200" dirty="0" smtClean="0"/>
              <a:t>Podpora programů dlouhodobé primární prevence rizikových projevů chování a projektů zaměřených na vzdělávání </a:t>
            </a:r>
            <a:br>
              <a:rPr lang="cs-CZ" sz="2200" dirty="0" smtClean="0"/>
            </a:br>
            <a:r>
              <a:rPr lang="cs-CZ" sz="2200" dirty="0" smtClean="0"/>
              <a:t>v oblasti primární prevence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200" b="1" dirty="0"/>
              <a:t>Orientace na systémové projekty – dlouhodobé projekty řešící problematiku PPRCH komplexně a systémově</a:t>
            </a:r>
            <a:r>
              <a:rPr lang="cs-CZ" sz="2200" b="1" dirty="0" smtClean="0"/>
              <a:t>.</a:t>
            </a:r>
            <a:endParaRPr lang="cs-CZ" sz="2200" dirty="0" smtClean="0"/>
          </a:p>
          <a:p>
            <a:pPr algn="just"/>
            <a:r>
              <a:rPr lang="cs-CZ" sz="2200" dirty="0" smtClean="0"/>
              <a:t>Elektronizace systému a zjednodušení systému </a:t>
            </a:r>
            <a:br>
              <a:rPr lang="cs-CZ" sz="2200" dirty="0" smtClean="0"/>
            </a:br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://is-prevence.msmt.cz</a:t>
            </a:r>
            <a:endParaRPr lang="cs-CZ" sz="22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36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Přehled dotačního řízení MŠMT v letech 2013 – 2016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08236"/>
              </p:ext>
            </p:extLst>
          </p:nvPr>
        </p:nvGraphicFramePr>
        <p:xfrm>
          <a:off x="1187624" y="1988840"/>
          <a:ext cx="7560840" cy="3921236"/>
        </p:xfrm>
        <a:graphic>
          <a:graphicData uri="http://schemas.openxmlformats.org/drawingml/2006/table">
            <a:tbl>
              <a:tblPr/>
              <a:tblGrid>
                <a:gridCol w="720080"/>
                <a:gridCol w="1327990"/>
                <a:gridCol w="1656721"/>
                <a:gridCol w="1767817"/>
                <a:gridCol w="2088232"/>
              </a:tblGrid>
              <a:tr h="1242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 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podaných projektů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projektů vyřazených z formálních důvodů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Celková částka dotace v Kč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80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18 543 300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164   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19 256 954    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19 999 445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07"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407">
                <a:tc gridSpan="4"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02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689574"/>
              </p:ext>
            </p:extLst>
          </p:nvPr>
        </p:nvGraphicFramePr>
        <p:xfrm>
          <a:off x="1619671" y="2780928"/>
          <a:ext cx="6624735" cy="3000175"/>
        </p:xfrm>
        <a:graphic>
          <a:graphicData uri="http://schemas.openxmlformats.org/drawingml/2006/table">
            <a:tbl>
              <a:tblPr/>
              <a:tblGrid>
                <a:gridCol w="2110959"/>
                <a:gridCol w="1128444"/>
                <a:gridCol w="1128444"/>
                <a:gridCol w="1128444"/>
                <a:gridCol w="1128444"/>
              </a:tblGrid>
              <a:tr h="559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Druh organizace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Dotace celkem v Kč v roce 2015</a:t>
                      </a:r>
                    </a:p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Dotace celkem v Kč v roce 2016</a:t>
                      </a:r>
                    </a:p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 obce nebo kraje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3 936 600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4 349 900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3 998 525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4 561</a:t>
                      </a:r>
                      <a:r>
                        <a:rPr lang="cs-CZ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792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11 891 300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12 115 000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12 714 151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12 867 380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OPŘO a PŘO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236 500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399 483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225 400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Ostatní organizace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2 478 900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3 088 400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2 144 795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2 344 873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Celkový součet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18 543 300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19 256 954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19 999 445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763688" y="1556792"/>
            <a:ext cx="662473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Rozdělení dotačních prostředků podle druhu organizací v letech 2013 – 2016</a:t>
            </a:r>
          </a:p>
          <a:p>
            <a:endParaRPr lang="cs-CZ" sz="2800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35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85216"/>
              </p:ext>
            </p:extLst>
          </p:nvPr>
        </p:nvGraphicFramePr>
        <p:xfrm>
          <a:off x="1547664" y="1449680"/>
          <a:ext cx="6768752" cy="5369914"/>
        </p:xfrm>
        <a:graphic>
          <a:graphicData uri="http://schemas.openxmlformats.org/drawingml/2006/table">
            <a:tbl>
              <a:tblPr/>
              <a:tblGrid>
                <a:gridCol w="1113285"/>
                <a:gridCol w="758923"/>
                <a:gridCol w="792088"/>
                <a:gridCol w="576064"/>
                <a:gridCol w="864096"/>
                <a:gridCol w="792088"/>
                <a:gridCol w="648072"/>
                <a:gridCol w="504056"/>
                <a:gridCol w="720080"/>
              </a:tblGrid>
              <a:tr h="11322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2013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2014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2015 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2015 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 v roce </a:t>
                      </a:r>
                      <a:r>
                        <a:rPr lang="pl-P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</a:t>
                      </a:r>
                      <a:r>
                        <a:rPr lang="pl-P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Jihočeský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1562100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1 384 800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1 463 417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887 831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Jihomoravský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1781100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1 436 400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1 143 000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1 156 015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Karlovarský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385 000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350 460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299 676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Plzeňský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1230800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823 100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664 484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654 145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Ústecký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100600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487 200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464 706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563 561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Liberecký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489 800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469 610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555 621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Praha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1021600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1 159 800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1 108 601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21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1 608 090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Středočeský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953100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2 065 900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1 560 400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19</a:t>
                      </a:r>
                      <a:endParaRPr lang="cs-CZ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cs-CZ" sz="105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478 684</a:t>
                      </a:r>
                      <a:endParaRPr lang="cs-CZ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Královéhradecký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1587800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1 100 000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1 175 222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741 086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Pardubický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598 172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12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490 094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Olomoucký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2126200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1 005 700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638 583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821 767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Moravskoslezský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525900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1 431 700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1 410 253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1 411 426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Vysočina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2035200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1 719 200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1 341 000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631 788</a:t>
                      </a:r>
                      <a:endParaRPr lang="cs-CZ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Zlínský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1644500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969 200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826 763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719 429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46636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Celostátní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2995000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4 704 200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6 042 283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7 980 233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5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18 543 300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19 256 954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19 999 446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24214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5424">
                <a:tc gridSpan="4"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45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2088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Dotační řízení na podporu aktivit v oblasti primární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prevence v letech 2017 - 2020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Dotace </a:t>
            </a:r>
            <a:r>
              <a:rPr lang="cs-CZ" dirty="0"/>
              <a:t>jsou poskytovány na: </a:t>
            </a:r>
          </a:p>
          <a:p>
            <a:pPr>
              <a:buNone/>
            </a:pPr>
            <a:r>
              <a:rPr lang="cs-CZ" b="1" dirty="0" smtClean="0"/>
              <a:t>projekty </a:t>
            </a:r>
            <a:r>
              <a:rPr lang="cs-CZ" b="1" dirty="0"/>
              <a:t>individuální  </a:t>
            </a:r>
            <a:endParaRPr lang="cs-CZ" b="1" dirty="0" smtClean="0"/>
          </a:p>
          <a:p>
            <a:r>
              <a:rPr lang="cs-CZ" dirty="0" smtClean="0"/>
              <a:t>na primární prevenci všech forem rizikového chování</a:t>
            </a:r>
          </a:p>
          <a:p>
            <a:r>
              <a:rPr lang="cs-CZ" dirty="0"/>
              <a:t>ž</a:t>
            </a:r>
            <a:r>
              <a:rPr lang="cs-CZ" dirty="0" smtClean="0"/>
              <a:t>adateli: školy, školská zařízení, VŠ, NNO a další</a:t>
            </a:r>
          </a:p>
          <a:p>
            <a:endParaRPr lang="cs-CZ" dirty="0"/>
          </a:p>
          <a:p>
            <a:pPr>
              <a:buNone/>
            </a:pPr>
            <a:r>
              <a:rPr lang="cs-CZ" b="1" dirty="0" smtClean="0"/>
              <a:t>projekty krajské </a:t>
            </a:r>
          </a:p>
          <a:p>
            <a:r>
              <a:rPr lang="cs-CZ" dirty="0" smtClean="0"/>
              <a:t>pro rok 2017 na téma bezpečné klima</a:t>
            </a:r>
          </a:p>
          <a:p>
            <a:r>
              <a:rPr lang="cs-CZ" dirty="0" smtClean="0"/>
              <a:t>žadateli: kraje nebo kraji pověřené příspěvkové organizace 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23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2565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Podporované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aktivity</a:t>
            </a:r>
          </a:p>
          <a:p>
            <a:pPr marL="0" indent="0" algn="ctr">
              <a:buNone/>
            </a:pPr>
            <a:endParaRPr lang="cs-CZ" sz="2800" b="1" dirty="0">
              <a:solidFill>
                <a:schemeClr val="tx2"/>
              </a:solidFill>
            </a:endParaRPr>
          </a:p>
          <a:p>
            <a:r>
              <a:rPr lang="cs-CZ" b="1" dirty="0"/>
              <a:t>Všeobecná primární prevence rizikového chování </a:t>
            </a:r>
            <a:r>
              <a:rPr lang="cs-CZ" dirty="0"/>
              <a:t>zaměřená na děti a mládež  (lze předložit pouze jeden projekt pro tuto aktivitu)</a:t>
            </a:r>
          </a:p>
          <a:p>
            <a:r>
              <a:rPr lang="cs-CZ" b="1" dirty="0"/>
              <a:t>Selektivní primární prevence rizikového chování </a:t>
            </a:r>
            <a:r>
              <a:rPr lang="cs-CZ" dirty="0"/>
              <a:t>zaměřená na děti a mládež  (lze předložit pouze jeden projekt pro tuto aktivitu)</a:t>
            </a:r>
          </a:p>
          <a:p>
            <a:r>
              <a:rPr lang="cs-CZ" b="1" dirty="0"/>
              <a:t>Indikovaná primární prevence rizikového chování </a:t>
            </a:r>
            <a:r>
              <a:rPr lang="cs-CZ" dirty="0"/>
              <a:t>zaměřená na děti a mládež  (lze předložit pouze jeden projekt pro tuto aktivitu)</a:t>
            </a:r>
          </a:p>
          <a:p>
            <a:r>
              <a:rPr lang="cs-CZ" b="1" dirty="0"/>
              <a:t>Projekty evaluace potřebnosti, dostupnosti a efektivnosti služeb </a:t>
            </a:r>
            <a:r>
              <a:rPr lang="cs-CZ" dirty="0"/>
              <a:t>např. výzkumy, sběr dat (lze předložit pouze jeden projekt pro tuto aktivitu)</a:t>
            </a:r>
          </a:p>
          <a:p>
            <a:r>
              <a:rPr lang="cs-CZ" b="1" dirty="0"/>
              <a:t>Projekty zaměřené na poskytování odborných a ověřených informací a vzdělávání odborné či laické veřejnosti</a:t>
            </a:r>
            <a:r>
              <a:rPr lang="cs-CZ" dirty="0"/>
              <a:t> např. vzdělávání pedagogů, konference, internetové stránky, jiné projekty (lze předložit pouze jeden projekt pro tuto aktivitu)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65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Dotační program „Bezpečné klima v českých školách“</a:t>
            </a:r>
          </a:p>
          <a:p>
            <a:endParaRPr lang="cs-CZ" sz="2400" b="1" dirty="0"/>
          </a:p>
          <a:p>
            <a:pPr marL="0" indent="0">
              <a:buNone/>
            </a:pPr>
            <a:r>
              <a:rPr lang="cs-CZ" dirty="0" smtClean="0"/>
              <a:t>Nový dotační </a:t>
            </a:r>
            <a:r>
              <a:rPr lang="cs-CZ" dirty="0"/>
              <a:t>program vychází z principů ověřeného dotačního programu MŠMT na realizaci aktivit v oblasti primární prevence rizikového chování v období 2017-2020 (č. j. MSMT-11483/2016) schváleného poradou vedení dne </a:t>
            </a:r>
            <a:r>
              <a:rPr lang="cs-CZ" dirty="0" smtClean="0"/>
              <a:t>10</a:t>
            </a:r>
            <a:r>
              <a:rPr lang="cs-CZ" dirty="0"/>
              <a:t>. 5. 2016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Cílem </a:t>
            </a:r>
            <a:r>
              <a:rPr lang="cs-CZ" dirty="0"/>
              <a:t>dotačního programu je </a:t>
            </a:r>
            <a:r>
              <a:rPr lang="cs-CZ" b="1" dirty="0"/>
              <a:t>podpora aktivit škol a školských zařízení, které svou činností přispívají k nastolení a rozvoji bezpečného klimatu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českých </a:t>
            </a:r>
            <a:r>
              <a:rPr lang="cs-CZ" b="1" dirty="0" smtClean="0"/>
              <a:t>školách.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Částka 20 mil. Kč </a:t>
            </a:r>
          </a:p>
          <a:p>
            <a:pPr marL="0" indent="0">
              <a:buNone/>
            </a:pPr>
            <a:r>
              <a:rPr lang="cs-CZ" b="1" dirty="0" smtClean="0"/>
              <a:t>1 škola /1 projekt/ 80 000,-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5041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1882</Words>
  <Application>Microsoft Office PowerPoint</Application>
  <PresentationFormat>Předvádění na obrazovce (4:3)</PresentationFormat>
  <Paragraphs>360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          Aktivity a opatření MŠMT                            v oblasti primární prevence    Konference primární prevence „Škola a rodina“    Olomouc 11. listopadu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Opatření k oblasti šikany ve školním prostředí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Sklenář Vladimír</cp:lastModifiedBy>
  <cp:revision>167</cp:revision>
  <cp:lastPrinted>2016-02-08T16:01:12Z</cp:lastPrinted>
  <dcterms:created xsi:type="dcterms:W3CDTF">2013-10-09T10:41:53Z</dcterms:created>
  <dcterms:modified xsi:type="dcterms:W3CDTF">2016-11-10T08:27:58Z</dcterms:modified>
</cp:coreProperties>
</file>