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75" r:id="rId2"/>
    <p:sldId id="256" r:id="rId3"/>
    <p:sldId id="337" r:id="rId4"/>
    <p:sldId id="344" r:id="rId5"/>
    <p:sldId id="345" r:id="rId6"/>
    <p:sldId id="346" r:id="rId7"/>
    <p:sldId id="347" r:id="rId8"/>
    <p:sldId id="348" r:id="rId9"/>
    <p:sldId id="374" r:id="rId10"/>
    <p:sldId id="379" r:id="rId11"/>
    <p:sldId id="380" r:id="rId12"/>
    <p:sldId id="376" r:id="rId13"/>
    <p:sldId id="381" r:id="rId14"/>
    <p:sldId id="378" r:id="rId15"/>
    <p:sldId id="339" r:id="rId16"/>
    <p:sldId id="373" r:id="rId17"/>
    <p:sldId id="385" r:id="rId18"/>
    <p:sldId id="390" r:id="rId19"/>
    <p:sldId id="389" r:id="rId20"/>
    <p:sldId id="392" r:id="rId21"/>
    <p:sldId id="391" r:id="rId22"/>
    <p:sldId id="368" r:id="rId23"/>
    <p:sldId id="369" r:id="rId24"/>
    <p:sldId id="383" r:id="rId25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2136433-9C99-41F0-9A37-7E036B180262}" type="datetimeFigureOut">
              <a:rPr lang="cs-CZ"/>
              <a:pPr>
                <a:defRPr/>
              </a:pPr>
              <a:t>28.11.2018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1100468-055B-47D8-B7C4-C656F017BCF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2545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030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C0DE9-4289-4E94-B9B9-053607EE267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1266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CC3157-C6E1-400D-992B-7E946216920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044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6847C-C41D-4610-BD58-1848F5EC6E9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92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0FF429-6016-4905-A713-D461AE05A81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057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BBB1B-BF44-4FAC-816C-765D1010232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962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EB8D3-4213-49FB-805A-4DE86AD47EB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3298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204F40-95A5-449A-A5B0-E5984B347F2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9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5E4A5E-BEF1-4E7A-98BE-0FBCAD1A4BE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4877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9B0D73-8B15-4983-AA18-D9AA95C1BAF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241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3D3B2E-DEB9-44CF-88E8-A4FD08FB899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404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69E9F7-4BBC-486D-87F5-A4428859D29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1694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64FE9A8-57F6-4A33-82E6-D2F206A5D055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69863" y="290513"/>
            <a:ext cx="8572500" cy="76993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609600" indent="-608013" eaLnBrk="0" hangingPunct="0">
              <a:spcBef>
                <a:spcPct val="20000"/>
              </a:spcBef>
              <a:buChar char="•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587" indent="0" algn="ctr">
              <a:lnSpc>
                <a:spcPct val="115000"/>
              </a:lnSpc>
              <a:spcAft>
                <a:spcPts val="1000"/>
              </a:spcAft>
              <a:buFontTx/>
              <a:buNone/>
              <a:defRPr/>
            </a:pPr>
            <a:endParaRPr lang="cs-CZ" sz="1400" dirty="0" smtClean="0">
              <a:latin typeface="Times New Roman"/>
              <a:ea typeface="Calibri"/>
              <a:cs typeface="Times New Roman"/>
            </a:endParaRPr>
          </a:p>
          <a:p>
            <a:pPr marL="1587" indent="0" algn="ctr">
              <a:lnSpc>
                <a:spcPct val="115000"/>
              </a:lnSpc>
              <a:spcAft>
                <a:spcPts val="1000"/>
              </a:spcAft>
              <a:buFontTx/>
              <a:buNone/>
              <a:defRPr/>
            </a:pPr>
            <a:r>
              <a:rPr lang="cs-CZ" sz="4000" dirty="0">
                <a:latin typeface="Times New Roman"/>
                <a:ea typeface="Calibri"/>
                <a:cs typeface="Times New Roman"/>
              </a:rPr>
              <a:t>„Blaženější je dávat než brát! Ale nejdůležitější je probudit touhu. Otevřít oči! Nadchnout! To je nejtěžší úkol. </a:t>
            </a:r>
            <a:r>
              <a:rPr lang="cs-CZ" sz="4000" b="1" dirty="0">
                <a:latin typeface="Times New Roman"/>
                <a:ea typeface="Calibri"/>
                <a:cs typeface="Times New Roman"/>
              </a:rPr>
              <a:t>Ostatní záleží jenom na Tobě</a:t>
            </a:r>
            <a:r>
              <a:rPr lang="cs-CZ" sz="4000" dirty="0">
                <a:latin typeface="Times New Roman"/>
                <a:ea typeface="Calibri"/>
                <a:cs typeface="Times New Roman"/>
              </a:rPr>
              <a:t>.“</a:t>
            </a:r>
          </a:p>
          <a:p>
            <a:pPr marL="1587" indent="0" algn="ctr">
              <a:lnSpc>
                <a:spcPct val="115000"/>
              </a:lnSpc>
              <a:spcAft>
                <a:spcPts val="1000"/>
              </a:spcAft>
              <a:buFontTx/>
              <a:buNone/>
              <a:defRPr/>
            </a:pPr>
            <a:endParaRPr lang="cs-CZ" sz="4000" dirty="0">
              <a:latin typeface="Times New Roman"/>
              <a:ea typeface="Calibri"/>
              <a:cs typeface="Times New Roman"/>
            </a:endParaRPr>
          </a:p>
          <a:p>
            <a:pPr marL="1587" indent="0" algn="ctr">
              <a:lnSpc>
                <a:spcPct val="115000"/>
              </a:lnSpc>
              <a:spcAft>
                <a:spcPts val="1000"/>
              </a:spcAft>
              <a:buFontTx/>
              <a:buNone/>
              <a:defRPr/>
            </a:pPr>
            <a:r>
              <a:rPr lang="cs-CZ" sz="4000" dirty="0" smtClean="0">
                <a:latin typeface="Times New Roman"/>
                <a:ea typeface="Calibri"/>
                <a:cs typeface="Times New Roman"/>
              </a:rPr>
              <a:t>			</a:t>
            </a:r>
            <a:r>
              <a:rPr lang="cs-CZ" sz="2800" i="1" dirty="0" smtClean="0">
                <a:latin typeface="Times New Roman"/>
                <a:ea typeface="Calibri"/>
                <a:cs typeface="Times New Roman"/>
              </a:rPr>
              <a:t>Miroslav Nevrlý</a:t>
            </a:r>
            <a:r>
              <a:rPr lang="cs-CZ" altLang="cs-CZ" i="1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lang="cs-CZ" altLang="cs-CZ" sz="4400" i="1" dirty="0" smtClean="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eaLnBrk="1" hangingPunct="1">
              <a:spcBef>
                <a:spcPts val="700"/>
              </a:spcBef>
              <a:buFontTx/>
              <a:buNone/>
              <a:defRPr/>
            </a:pPr>
            <a:endParaRPr lang="cs-CZ" altLang="cs-CZ" sz="2800" dirty="0" smtClean="0">
              <a:solidFill>
                <a:srgbClr val="000000"/>
              </a:solidFill>
              <a:latin typeface="Comic Sans MS" pitchFamily="66" charset="0"/>
              <a:ea typeface="SimSun" pitchFamily="2" charset="-122"/>
            </a:endParaRPr>
          </a:p>
          <a:p>
            <a:pPr eaLnBrk="1" hangingPunct="1">
              <a:spcBef>
                <a:spcPts val="700"/>
              </a:spcBef>
              <a:buFontTx/>
              <a:buNone/>
              <a:defRPr/>
            </a:pPr>
            <a:endParaRPr lang="cs-CZ" altLang="cs-CZ" sz="2800" dirty="0" smtClean="0">
              <a:solidFill>
                <a:srgbClr val="000000"/>
              </a:solidFill>
              <a:latin typeface="Comic Sans MS" pitchFamily="66" charset="0"/>
              <a:ea typeface="SimSun" pitchFamily="2" charset="-122"/>
            </a:endParaRPr>
          </a:p>
        </p:txBody>
      </p:sp>
      <p:pic>
        <p:nvPicPr>
          <p:cNvPr id="2051" name="Picture 3" descr="C:\Users\jahn\Desktop\Brno\oBRÁZKY\odva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60800"/>
            <a:ext cx="28448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654050"/>
          </a:xfrm>
        </p:spPr>
        <p:txBody>
          <a:bodyPr/>
          <a:lstStyle/>
          <a:p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Pravidla – limity x sankce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28625" y="1484313"/>
            <a:ext cx="8229600" cy="5257800"/>
          </a:xfrm>
        </p:spPr>
        <p:txBody>
          <a:bodyPr/>
          <a:lstStyle/>
          <a:p>
            <a:pPr marL="1587" indent="0">
              <a:buFontTx/>
              <a:buNone/>
              <a:defRPr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Co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podporuje dodržování pravidel:</a:t>
            </a:r>
          </a:p>
          <a:p>
            <a:pPr marL="1587" indent="0">
              <a:buFontTx/>
              <a:buNone/>
              <a:defRPr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rodič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se podle nich sám chová – dává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příklad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1587" indent="0">
              <a:buFontTx/>
              <a:buNone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• vlídně, ale neústupně vyžaduje jejich dodržování (počká si, pracuje s tichem, mezi 4 očima se domluví se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zlobivci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“)</a:t>
            </a:r>
          </a:p>
          <a:p>
            <a:pPr marL="1587" indent="0">
              <a:buFontTx/>
              <a:buNone/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ocení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když se lidé podle nich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chovají</a:t>
            </a:r>
          </a:p>
          <a:p>
            <a:pPr marL="0" indent="0">
              <a:buFontTx/>
              <a:buNone/>
              <a:defRPr/>
            </a:pP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Zlaté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věty</a:t>
            </a:r>
            <a:r>
              <a:rPr lang="cs-C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ejprve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bezpečí a pak až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informace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dyž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nevytvoříte pravidla vy, pak je vytvoří někdo jiný – ale to už tu skupinu nebudete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řídit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ytvoření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neohrožujícího prostředí otvírá prostor pro zdravé procesy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učení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654050"/>
          </a:xfrm>
        </p:spPr>
        <p:txBody>
          <a:bodyPr/>
          <a:lstStyle/>
          <a:p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Pravidla – limity x sankce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428625" y="857250"/>
            <a:ext cx="8229600" cy="5884863"/>
          </a:xfrm>
        </p:spPr>
        <p:txBody>
          <a:bodyPr/>
          <a:lstStyle/>
          <a:p>
            <a:pPr marL="0" indent="0">
              <a:buFontTx/>
              <a:buNone/>
            </a:pPr>
            <a:endParaRPr lang="cs-CZ" altLang="cs-CZ" sz="2400" b="1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cs-CZ" altLang="cs-CZ" sz="2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 ještě napomáhá neohrožujícímu prostředí? </a:t>
            </a:r>
            <a:r>
              <a:rPr lang="cs-CZ" altLang="cs-CZ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spolehlivost a čitelnost rodiče – když drží své slovo a ostatní se na něho můžou spolehnout</a:t>
            </a:r>
            <a:br>
              <a:rPr lang="cs-CZ" altLang="cs-CZ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celková čitelnost rodiče – ostatní ví, co od něj mohou očekávat</a:t>
            </a:r>
            <a:br>
              <a:rPr lang="cs-CZ" altLang="cs-CZ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cs-CZ" altLang="cs-CZ" sz="2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lidskost</a:t>
            </a:r>
            <a:r>
              <a:rPr lang="cs-CZ" altLang="cs-CZ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odbornost (vzor) rodiče</a:t>
            </a:r>
            <a:br>
              <a:rPr lang="cs-CZ" altLang="cs-CZ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rodičovo osobní maximum</a:t>
            </a:r>
            <a:br>
              <a:rPr lang="cs-CZ" altLang="cs-CZ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ustálené rituály</a:t>
            </a:r>
            <a:br>
              <a:rPr lang="cs-CZ" altLang="cs-CZ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když účastníci vidí skutečný zájem rodiče o to, co dělají, o čem přemýšlejí, co cítí –obvykle pak mají pocit </a:t>
            </a:r>
            <a:r>
              <a:rPr lang="cs-CZ" altLang="cs-CZ" sz="25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můžu mluvit, ostatní to zajímá</a:t>
            </a:r>
            <a:r>
              <a:rPr lang="cs-CZ" altLang="cs-CZ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a také když je prostě veselo a sranda… </a:t>
            </a:r>
            <a:r>
              <a:rPr lang="cs-CZ" altLang="cs-CZ" sz="25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altLang="cs-CZ" sz="25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sah 2"/>
          <p:cNvSpPr>
            <a:spLocks noGrp="1"/>
          </p:cNvSpPr>
          <p:nvPr>
            <p:ph idx="1"/>
          </p:nvPr>
        </p:nvSpPr>
        <p:spPr>
          <a:xfrm>
            <a:off x="298450" y="333375"/>
            <a:ext cx="8572500" cy="2232025"/>
          </a:xfrm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cs-CZ" altLang="cs-CZ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PROŽÍVÁNÍ</a:t>
            </a:r>
          </a:p>
          <a:p>
            <a:pPr marL="609600" indent="-609600" algn="ctr">
              <a:buFontTx/>
              <a:buNone/>
            </a:pPr>
            <a:r>
              <a:rPr lang="cs-CZ" altLang="cs-CZ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PROŽITEK - ZÁŽITEK</a:t>
            </a:r>
          </a:p>
          <a:p>
            <a:pPr marL="609600" indent="-609600">
              <a:buFontTx/>
              <a:buNone/>
            </a:pPr>
            <a:endParaRPr lang="cs-CZ" altLang="cs-CZ" smtClean="0"/>
          </a:p>
        </p:txBody>
      </p:sp>
      <p:pic>
        <p:nvPicPr>
          <p:cNvPr id="1331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565400"/>
            <a:ext cx="6191250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3933825"/>
            <a:ext cx="478155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Nadpis 1"/>
          <p:cNvSpPr>
            <a:spLocks noGrp="1"/>
          </p:cNvSpPr>
          <p:nvPr>
            <p:ph type="title"/>
          </p:nvPr>
        </p:nvSpPr>
        <p:spPr>
          <a:xfrm>
            <a:off x="-684213" y="1844675"/>
            <a:ext cx="5903913" cy="4329113"/>
          </a:xfrm>
        </p:spPr>
        <p:txBody>
          <a:bodyPr/>
          <a:lstStyle/>
          <a:p>
            <a:r>
              <a:rPr lang="cs-CZ" altLang="cs-CZ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Osobnost</a:t>
            </a:r>
            <a:br>
              <a:rPr lang="cs-CZ" altLang="cs-CZ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Emoce</a:t>
            </a:r>
            <a:br>
              <a:rPr lang="cs-CZ" altLang="cs-CZ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Stav flow</a:t>
            </a:r>
            <a:br>
              <a:rPr lang="cs-CZ" altLang="cs-CZ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Zóna komfortu</a:t>
            </a:r>
            <a:br>
              <a:rPr lang="cs-CZ" altLang="cs-CZ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Potřeby </a:t>
            </a:r>
            <a:br>
              <a:rPr lang="cs-CZ" altLang="cs-CZ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(limitů, místa) x přání</a:t>
            </a:r>
            <a:br>
              <a:rPr lang="cs-CZ" altLang="cs-CZ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altLang="cs-CZ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 bwMode="auto">
          <a:xfrm>
            <a:off x="539750" y="188913"/>
            <a:ext cx="8229600" cy="15113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altLang="cs-CZ" sz="5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Nudná teorie - co to ovlivňuje?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3" y="2060575"/>
            <a:ext cx="438785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Nadpis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766762"/>
          </a:xfrm>
        </p:spPr>
        <p:txBody>
          <a:bodyPr/>
          <a:lstStyle/>
          <a:p>
            <a:r>
              <a:rPr lang="cs-CZ" altLang="cs-CZ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Proč?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285750" y="1341438"/>
            <a:ext cx="8572500" cy="5087937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DOBA BLAHOBYTU </a:t>
            </a:r>
          </a:p>
          <a:p>
            <a:pPr marL="0" indent="0">
              <a:buFontTx/>
              <a:buNone/>
              <a:defRPr/>
            </a:pP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"/>
              <a:defRPr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kreditní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karty, zoo,</a:t>
            </a:r>
          </a:p>
          <a:p>
            <a:pPr>
              <a:buFont typeface="Wingdings" pitchFamily="2" charset="2"/>
              <a:buChar char=""/>
              <a:defRPr/>
            </a:pP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Mc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Donald, zbraně, </a:t>
            </a:r>
          </a:p>
          <a:p>
            <a:pPr>
              <a:buFont typeface="Wingdings" pitchFamily="2" charset="2"/>
              <a:buChar char=""/>
              <a:defRPr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Ústav sociálního zabezpečení,</a:t>
            </a:r>
          </a:p>
          <a:p>
            <a:pPr>
              <a:buFont typeface="Wingdings" pitchFamily="2" charset="2"/>
              <a:buChar char=""/>
              <a:defRPr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životní pojištění, supermarkety </a:t>
            </a:r>
          </a:p>
          <a:p>
            <a:pPr>
              <a:buFont typeface="Wingdings" pitchFamily="2" charset="2"/>
              <a:buChar char=""/>
              <a:defRPr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domovy důchodců… </a:t>
            </a:r>
          </a:p>
          <a:p>
            <a:pPr>
              <a:buFont typeface="Wingdings" pitchFamily="2" charset="2"/>
              <a:buChar char=""/>
              <a:defRPr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…ÚZKOSTLIVÍ RODIČE….   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cs-CZ" alt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ctr">
              <a:buFontTx/>
              <a:buNone/>
              <a:defRPr/>
            </a:pP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ABSENCE RIZIKA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428625" y="207963"/>
            <a:ext cx="8229600" cy="917575"/>
          </a:xfrm>
        </p:spPr>
        <p:txBody>
          <a:bodyPr/>
          <a:lstStyle/>
          <a:p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Kdy je zlý pán?</a:t>
            </a:r>
          </a:p>
        </p:txBody>
      </p:sp>
      <p:sp>
        <p:nvSpPr>
          <p:cNvPr id="17412" name="Zástupný symbol pro obsah 2"/>
          <p:cNvSpPr>
            <a:spLocks noGrp="1"/>
          </p:cNvSpPr>
          <p:nvPr>
            <p:ph idx="1"/>
          </p:nvPr>
        </p:nvSpPr>
        <p:spPr>
          <a:xfrm>
            <a:off x="428625" y="1557338"/>
            <a:ext cx="8229600" cy="5141912"/>
          </a:xfrm>
        </p:spPr>
        <p:txBody>
          <a:bodyPr/>
          <a:lstStyle/>
          <a:p>
            <a:pPr>
              <a:defRPr/>
            </a:pPr>
            <a:r>
              <a:rPr lang="cs-CZ" alt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Drogy a sex?  </a:t>
            </a:r>
          </a:p>
          <a:p>
            <a:pPr>
              <a:defRPr/>
            </a:pPr>
            <a:r>
              <a:rPr lang="cs-CZ" alt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Vandalismus</a:t>
            </a:r>
          </a:p>
          <a:p>
            <a:pPr>
              <a:defRPr/>
            </a:pPr>
            <a:r>
              <a:rPr lang="cs-CZ" alt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Virtuální svět</a:t>
            </a:r>
          </a:p>
          <a:p>
            <a:pPr>
              <a:defRPr/>
            </a:pPr>
            <a:r>
              <a:rPr lang="cs-CZ" alt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Nebezpečné skupiny</a:t>
            </a:r>
          </a:p>
          <a:p>
            <a:pPr marL="0" indent="0">
              <a:buFontTx/>
              <a:buNone/>
              <a:defRPr/>
            </a:pPr>
            <a:r>
              <a:rPr lang="cs-CZ" alt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(radikálové, </a:t>
            </a:r>
            <a:r>
              <a:rPr lang="cs-CZ" altLang="cs-CZ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hooligans</a:t>
            </a:r>
            <a:r>
              <a:rPr lang="cs-CZ" alt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cs-CZ" alt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Opozice</a:t>
            </a:r>
          </a:p>
          <a:p>
            <a:pPr marL="0" indent="0">
              <a:buFontTx/>
              <a:buNone/>
              <a:defRPr/>
            </a:pPr>
            <a:endParaRPr lang="cs-CZ" alt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Reklama, volby, média, firma na zážitky, pornografie…</a:t>
            </a:r>
          </a:p>
        </p:txBody>
      </p:sp>
      <p:pic>
        <p:nvPicPr>
          <p:cNvPr id="1638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125538"/>
            <a:ext cx="4418012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917575"/>
          </a:xfrm>
        </p:spPr>
        <p:txBody>
          <a:bodyPr/>
          <a:lstStyle/>
          <a:p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Kdy je dobrý sluha?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395288" y="1125538"/>
            <a:ext cx="8229600" cy="5543550"/>
          </a:xfrm>
        </p:spPr>
        <p:txBody>
          <a:bodyPr/>
          <a:lstStyle/>
          <a:p>
            <a:pPr>
              <a:defRPr/>
            </a:pPr>
            <a:r>
              <a:rPr lang="cs-CZ" alt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Adrenalinové sporty?</a:t>
            </a:r>
          </a:p>
          <a:p>
            <a:pPr>
              <a:defRPr/>
            </a:pPr>
            <a:r>
              <a:rPr lang="cs-CZ" alt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Skaut, junák (zážitková pedagogika)</a:t>
            </a:r>
          </a:p>
          <a:p>
            <a:pPr>
              <a:defRPr/>
            </a:pPr>
            <a:r>
              <a:rPr lang="cs-CZ" alt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Hasič</a:t>
            </a:r>
          </a:p>
          <a:p>
            <a:pPr>
              <a:defRPr/>
            </a:pPr>
            <a:endParaRPr lang="cs-CZ" altLang="cs-C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cs-CZ" altLang="cs-CZ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cs-CZ" altLang="cs-C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cs-CZ" altLang="cs-CZ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Terapie zážitkem (autonehoda - zpracování)</a:t>
            </a:r>
            <a:endParaRPr lang="cs-CZ" alt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636838"/>
            <a:ext cx="489108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917575"/>
          </a:xfrm>
        </p:spPr>
        <p:txBody>
          <a:bodyPr/>
          <a:lstStyle/>
          <a:p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 ve škole?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107950" y="1341438"/>
            <a:ext cx="8856663" cy="518318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cs-CZ" altLang="cs-CZ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 byste Vašim dětem vlastně přáli? </a:t>
            </a:r>
          </a:p>
          <a:p>
            <a:pPr marL="0" indent="0" algn="ctr">
              <a:buFontTx/>
              <a:buNone/>
            </a:pPr>
            <a:r>
              <a:rPr lang="cs-CZ" altLang="cs-CZ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 je našim cílem?</a:t>
            </a:r>
          </a:p>
          <a:p>
            <a:pPr marL="0" indent="0" algn="ctr">
              <a:buFontTx/>
              <a:buNone/>
            </a:pPr>
            <a:endParaRPr lang="cs-CZ" altLang="cs-CZ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</a:pPr>
            <a:endParaRPr lang="cs-CZ" altLang="cs-CZ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</a:pPr>
            <a:endParaRPr lang="cs-CZ" altLang="cs-CZ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465388"/>
            <a:ext cx="6307138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68438"/>
            <a:ext cx="5151438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Nadpis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917575"/>
          </a:xfrm>
        </p:spPr>
        <p:txBody>
          <a:bodyPr/>
          <a:lstStyle/>
          <a:p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</a:t>
            </a:r>
          </a:p>
        </p:txBody>
      </p:sp>
      <p:sp>
        <p:nvSpPr>
          <p:cNvPr id="19460" name="Zástupný symbol pro obsah 2"/>
          <p:cNvSpPr>
            <a:spLocks noGrp="1"/>
          </p:cNvSpPr>
          <p:nvPr>
            <p:ph idx="1"/>
          </p:nvPr>
        </p:nvSpPr>
        <p:spPr>
          <a:xfrm>
            <a:off x="4424363" y="3141663"/>
            <a:ext cx="4751387" cy="4462462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cs-CZ" altLang="cs-CZ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</a:pPr>
            <a:r>
              <a:rPr lang="cs-CZ" altLang="cs-CZ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Sebepoznání</a:t>
            </a:r>
          </a:p>
          <a:p>
            <a:pPr marL="0" indent="0" algn="ctr">
              <a:buFontTx/>
              <a:buNone/>
            </a:pPr>
            <a:r>
              <a:rPr lang="cs-CZ" altLang="cs-CZ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Postoje</a:t>
            </a:r>
          </a:p>
          <a:p>
            <a:pPr marL="0" indent="0" algn="ctr">
              <a:buFontTx/>
              <a:buNone/>
            </a:pPr>
            <a:r>
              <a:rPr lang="cs-CZ" altLang="cs-CZ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Dovednosti</a:t>
            </a:r>
          </a:p>
          <a:p>
            <a:pPr marL="0" indent="0" algn="ctr">
              <a:buFontTx/>
              <a:buNone/>
            </a:pPr>
            <a:r>
              <a:rPr lang="cs-CZ" altLang="cs-CZ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Znalosti</a:t>
            </a:r>
          </a:p>
          <a:p>
            <a:pPr marL="0" indent="0" algn="ctr">
              <a:buFontTx/>
              <a:buNone/>
            </a:pPr>
            <a:r>
              <a:rPr lang="cs-CZ" altLang="cs-CZ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Předávání informací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695325"/>
          </a:xfrm>
        </p:spPr>
        <p:txBody>
          <a:bodyPr/>
          <a:lstStyle/>
          <a:p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škole…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395288" y="1125538"/>
            <a:ext cx="8229600" cy="5543550"/>
          </a:xfrm>
        </p:spPr>
        <p:txBody>
          <a:bodyPr/>
          <a:lstStyle/>
          <a:p>
            <a:pPr>
              <a:defRPr/>
            </a:pP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Hranice (limity x sankce)</a:t>
            </a:r>
          </a:p>
          <a:p>
            <a:pPr>
              <a:defRPr/>
            </a:pP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Komunikace (dát najevo zájem, kdy?)</a:t>
            </a:r>
          </a:p>
          <a:p>
            <a:pPr>
              <a:defRPr/>
            </a:pP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 každý své místo? (3)</a:t>
            </a:r>
          </a:p>
          <a:p>
            <a:pPr>
              <a:defRPr/>
            </a:pP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 jsem se naučil v domečku (vzory, učení nápodobou)</a:t>
            </a:r>
          </a:p>
          <a:p>
            <a:pPr>
              <a:defRPr/>
            </a:pP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Hledejte témata (kniha, film, hry), která je zajímají…</a:t>
            </a:r>
          </a:p>
          <a:p>
            <a:pPr>
              <a:defRPr/>
            </a:pP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Pomáhejte jim nalézt jejich silné stránky</a:t>
            </a:r>
          </a:p>
          <a:p>
            <a:pPr>
              <a:defRPr/>
            </a:pP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Rituály pomáhají…</a:t>
            </a:r>
          </a:p>
          <a:p>
            <a:pPr>
              <a:defRPr/>
            </a:pP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Emoce do školy patří!</a:t>
            </a:r>
          </a:p>
          <a:p>
            <a:pPr>
              <a:defRPr/>
            </a:pP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 soutěž? </a:t>
            </a:r>
          </a:p>
          <a:p>
            <a:pPr>
              <a:defRPr/>
            </a:pP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 všedního dělat nevšední </a:t>
            </a: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cs-CZ" altLang="cs-CZ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cs-CZ" altLang="cs-CZ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Přirozenost, autentičnost, zdravý rozum, sebereflexe…</a:t>
            </a:r>
          </a:p>
          <a:p>
            <a:pPr>
              <a:defRPr/>
            </a:pPr>
            <a:endParaRPr lang="cs-CZ" altLang="cs-CZ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cs-CZ" altLang="cs-CZ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871662"/>
          </a:xfrm>
        </p:spPr>
        <p:txBody>
          <a:bodyPr/>
          <a:lstStyle/>
          <a:p>
            <a:r>
              <a:rPr lang="cs-CZ" altLang="cs-CZ" b="1" smtClean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Zážitek - dobrý sluha, ale zlý pán</a:t>
            </a:r>
            <a:endParaRPr lang="cs-CZ" altLang="cs-CZ" sz="3600" smtClean="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79838" y="5516563"/>
            <a:ext cx="3960812" cy="1081087"/>
          </a:xfrm>
        </p:spPr>
        <p:txBody>
          <a:bodyPr/>
          <a:lstStyle/>
          <a:p>
            <a:pPr marL="342900" indent="-342900" eaLnBrk="1" hangingPunct="1"/>
            <a:endParaRPr lang="cs-CZ" altLang="cs-CZ" sz="2800" b="1" smtClean="0">
              <a:latin typeface="Times New Roman" panose="02020603050405020304" pitchFamily="18" charset="0"/>
            </a:endParaRPr>
          </a:p>
          <a:p>
            <a:pPr marL="342900" indent="-342900" eaLnBrk="1" hangingPunct="1"/>
            <a:r>
              <a:rPr lang="cs-CZ" altLang="cs-CZ" sz="2800" smtClean="0">
                <a:latin typeface="Times New Roman" panose="02020603050405020304" pitchFamily="18" charset="0"/>
              </a:rPr>
              <a:t> autor: </a:t>
            </a:r>
            <a:r>
              <a:rPr lang="cs-CZ" altLang="cs-CZ" sz="2800" b="1" smtClean="0">
                <a:latin typeface="Times New Roman" panose="02020603050405020304" pitchFamily="18" charset="0"/>
              </a:rPr>
              <a:t>Michal Jahn</a:t>
            </a:r>
            <a:endParaRPr lang="cs-CZ" altLang="cs-CZ" sz="2800" smtClean="0">
              <a:latin typeface="Times New Roman" panose="02020603050405020304" pitchFamily="18" charset="0"/>
            </a:endParaRPr>
          </a:p>
          <a:p>
            <a:pPr marL="342900" indent="-342900" algn="r" eaLnBrk="1" hangingPunct="1"/>
            <a:endParaRPr lang="cs-CZ" altLang="cs-CZ" sz="2400" smtClean="0">
              <a:latin typeface="Times New Roman" panose="02020603050405020304" pitchFamily="18" charset="0"/>
            </a:endParaRPr>
          </a:p>
          <a:p>
            <a:pPr marL="342900" indent="-342900" algn="r" eaLnBrk="1" hangingPunct="1"/>
            <a:endParaRPr lang="cs-CZ" altLang="cs-CZ" sz="2400" smtClean="0">
              <a:latin typeface="Times New Roman" panose="02020603050405020304" pitchFamily="18" charset="0"/>
            </a:endParaRPr>
          </a:p>
          <a:p>
            <a:pPr marL="342900" indent="-342900" eaLnBrk="1" hangingPunct="1"/>
            <a:endParaRPr lang="cs-CZ" altLang="cs-CZ" sz="2400" smtClean="0">
              <a:latin typeface="Times New Roman" panose="02020603050405020304" pitchFamily="18" charset="0"/>
            </a:endParaRPr>
          </a:p>
          <a:p>
            <a:pPr marL="342900" indent="-342900" eaLnBrk="1" hangingPunct="1"/>
            <a:endParaRPr lang="cs-CZ" altLang="cs-CZ" sz="2400" smtClean="0">
              <a:latin typeface="Times New Roman" panose="02020603050405020304" pitchFamily="18" charset="0"/>
            </a:endParaRPr>
          </a:p>
          <a:p>
            <a:pPr marL="342900" indent="-342900" eaLnBrk="1" hangingPunct="1"/>
            <a:endParaRPr lang="cs-CZ" altLang="cs-CZ" sz="2400" smtClean="0">
              <a:latin typeface="Times New Roman" panose="02020603050405020304" pitchFamily="18" charset="0"/>
            </a:endParaRPr>
          </a:p>
          <a:p>
            <a:pPr marL="342900" indent="-342900" eaLnBrk="1" hangingPunct="1"/>
            <a:endParaRPr lang="cs-CZ" altLang="cs-CZ" sz="2800" b="1" smtClean="0">
              <a:latin typeface="Times New Roman" panose="02020603050405020304" pitchFamily="18" charset="0"/>
            </a:endParaRPr>
          </a:p>
          <a:p>
            <a:pPr marL="342900" indent="-342900" eaLnBrk="1" hangingPunct="1"/>
            <a:endParaRPr lang="cs-CZ" altLang="cs-CZ" sz="2800" b="1" smtClean="0">
              <a:latin typeface="Times New Roman" panose="02020603050405020304" pitchFamily="18" charset="0"/>
            </a:endParaRPr>
          </a:p>
          <a:p>
            <a:pPr marL="342900" indent="-342900" algn="l" eaLnBrk="1" hangingPunct="1"/>
            <a:endParaRPr lang="cs-CZ" altLang="cs-CZ" sz="2800" smtClean="0">
              <a:latin typeface="Comic Sans MS" panose="030F0702030302020204" pitchFamily="66" charset="0"/>
            </a:endParaRPr>
          </a:p>
          <a:p>
            <a:pPr marL="342900" indent="-342900" algn="l" eaLnBrk="1" hangingPunct="1"/>
            <a:endParaRPr lang="cs-CZ" altLang="cs-CZ" sz="2800" smtClean="0">
              <a:latin typeface="Comic Sans MS" panose="030F0702030302020204" pitchFamily="66" charset="0"/>
            </a:endParaRPr>
          </a:p>
          <a:p>
            <a:pPr marL="342900" indent="-342900" algn="l" eaLnBrk="1" hangingPunct="1"/>
            <a:endParaRPr lang="cs-CZ" altLang="cs-CZ" sz="2800" smtClean="0">
              <a:latin typeface="Comic Sans MS" panose="030F0702030302020204" pitchFamily="66" charset="0"/>
            </a:endParaRPr>
          </a:p>
        </p:txBody>
      </p:sp>
      <p:pic>
        <p:nvPicPr>
          <p:cNvPr id="307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2085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395288" y="2852738"/>
            <a:ext cx="8229600" cy="695325"/>
          </a:xfrm>
        </p:spPr>
        <p:txBody>
          <a:bodyPr/>
          <a:lstStyle/>
          <a:p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JAK TO DĚLÁME?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695325"/>
          </a:xfrm>
        </p:spPr>
        <p:txBody>
          <a:bodyPr/>
          <a:lstStyle/>
          <a:p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ZÁŽITEK…</a:t>
            </a:r>
          </a:p>
        </p:txBody>
      </p:sp>
      <p:pic>
        <p:nvPicPr>
          <p:cNvPr id="22531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7" name="Picture 6" descr="medved neohrozujici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332913" cy="70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ovéPole 3"/>
          <p:cNvSpPr txBox="1">
            <a:spLocks noChangeArrowheads="1"/>
          </p:cNvSpPr>
          <p:nvPr/>
        </p:nvSpPr>
        <p:spPr bwMode="auto">
          <a:xfrm>
            <a:off x="2500313" y="285750"/>
            <a:ext cx="62150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Otázky?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jahn\Desktop\Seniori\pri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44700"/>
            <a:ext cx="8494713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ovéPole 2"/>
          <p:cNvSpPr txBox="1">
            <a:spLocks noChangeArrowheads="1"/>
          </p:cNvSpPr>
          <p:nvPr/>
        </p:nvSpPr>
        <p:spPr bwMode="auto">
          <a:xfrm>
            <a:off x="4422775" y="5805488"/>
            <a:ext cx="4711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4400">
                <a:latin typeface="Times New Roman" panose="02020603050405020304" pitchFamily="18" charset="0"/>
                <a:cs typeface="Times New Roman" panose="02020603050405020304" pitchFamily="18" charset="0"/>
              </a:rPr>
              <a:t>Děkuji… </a:t>
            </a:r>
            <a:r>
              <a:rPr lang="cs-CZ" altLang="cs-CZ" sz="4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altLang="cs-CZ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Nadpis 2"/>
          <p:cNvSpPr>
            <a:spLocks noGrp="1"/>
          </p:cNvSpPr>
          <p:nvPr>
            <p:ph type="title"/>
          </p:nvPr>
        </p:nvSpPr>
        <p:spPr>
          <a:xfrm>
            <a:off x="323850" y="115888"/>
            <a:ext cx="8494713" cy="2017712"/>
          </a:xfrm>
        </p:spPr>
        <p:txBody>
          <a:bodyPr/>
          <a:lstStyle/>
          <a:p>
            <a:r>
              <a:rPr lang="cs-CZ" altLang="cs-CZ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Michal.jahn@seznam.cz, FB, LinkedIn: Michal Jahn, </a:t>
            </a:r>
            <a:r>
              <a:rPr lang="cs-CZ" altLang="cs-CZ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Hnutí ŽEBŘÍK, z.s. – www.hnuti-zebrik.cz, </a:t>
            </a:r>
            <a:br>
              <a:rPr lang="cs-CZ" altLang="cs-CZ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SMART Business, s.r.o. – www.smart-business.cz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66763"/>
          </a:xfrm>
        </p:spPr>
        <p:txBody>
          <a:bodyPr/>
          <a:lstStyle/>
          <a:p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Zdroje: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250825" y="765175"/>
            <a:ext cx="8572500" cy="5903913"/>
          </a:xfrm>
        </p:spPr>
        <p:txBody>
          <a:bodyPr/>
          <a:lstStyle/>
          <a:p>
            <a:pPr>
              <a:defRPr/>
            </a:pPr>
            <a:r>
              <a:rPr lang="cs-CZ" sz="1400" dirty="0" smtClean="0"/>
              <a:t>Bass</a:t>
            </a:r>
            <a:r>
              <a:rPr lang="cs-CZ" sz="1400" dirty="0"/>
              <a:t>, B. M., &amp; </a:t>
            </a:r>
            <a:r>
              <a:rPr lang="cs-CZ" sz="1400" dirty="0" err="1"/>
              <a:t>Riggio</a:t>
            </a:r>
            <a:r>
              <a:rPr lang="cs-CZ" sz="1400" dirty="0"/>
              <a:t>, R. E. (2006). </a:t>
            </a:r>
            <a:r>
              <a:rPr lang="cs-CZ" sz="1400" i="1" dirty="0" err="1"/>
              <a:t>Transformational</a:t>
            </a:r>
            <a:r>
              <a:rPr lang="cs-CZ" sz="1400" i="1" dirty="0"/>
              <a:t> </a:t>
            </a:r>
            <a:r>
              <a:rPr lang="cs-CZ" sz="1400" i="1" dirty="0" err="1"/>
              <a:t>leadership</a:t>
            </a:r>
            <a:r>
              <a:rPr lang="cs-CZ" sz="1400" i="1" dirty="0"/>
              <a:t>: Second </a:t>
            </a:r>
            <a:r>
              <a:rPr lang="cs-CZ" sz="1400" i="1" dirty="0" err="1"/>
              <a:t>Edition</a:t>
            </a:r>
            <a:r>
              <a:rPr lang="cs-CZ" sz="1400" i="1" dirty="0"/>
              <a:t>.</a:t>
            </a:r>
            <a:r>
              <a:rPr lang="cs-CZ" sz="1400" dirty="0"/>
              <a:t> New Jersey: </a:t>
            </a:r>
            <a:r>
              <a:rPr lang="cs-CZ" sz="1400" dirty="0" err="1"/>
              <a:t>Lawrence</a:t>
            </a:r>
            <a:r>
              <a:rPr lang="cs-CZ" sz="1400" dirty="0"/>
              <a:t> </a:t>
            </a:r>
            <a:r>
              <a:rPr lang="cs-CZ" sz="1400" dirty="0" err="1"/>
              <a:t>Elbraum</a:t>
            </a:r>
            <a:r>
              <a:rPr lang="cs-CZ" sz="1400" dirty="0"/>
              <a:t> </a:t>
            </a:r>
            <a:r>
              <a:rPr lang="cs-CZ" sz="1400" dirty="0" err="1"/>
              <a:t>Associates</a:t>
            </a:r>
            <a:r>
              <a:rPr lang="cs-CZ" sz="1400" dirty="0"/>
              <a:t>.</a:t>
            </a:r>
          </a:p>
          <a:p>
            <a:pPr>
              <a:defRPr/>
            </a:pPr>
            <a:r>
              <a:rPr lang="cs-CZ" sz="1400" dirty="0" err="1" smtClean="0"/>
              <a:t>Belz</a:t>
            </a:r>
            <a:r>
              <a:rPr lang="cs-CZ" sz="1400" dirty="0"/>
              <a:t>, H. &amp; </a:t>
            </a:r>
            <a:r>
              <a:rPr lang="cs-CZ" sz="1400" dirty="0" err="1"/>
              <a:t>Siegrist</a:t>
            </a:r>
            <a:r>
              <a:rPr lang="cs-CZ" sz="1400" dirty="0"/>
              <a:t>, M. (2001). </a:t>
            </a:r>
            <a:r>
              <a:rPr lang="cs-CZ" sz="1400" i="1" dirty="0"/>
              <a:t>Klíčové kompetence a jejich rozvíjení. </a:t>
            </a:r>
            <a:r>
              <a:rPr lang="cs-CZ" sz="1400" dirty="0"/>
              <a:t>Praha: Portál.</a:t>
            </a:r>
          </a:p>
          <a:p>
            <a:pPr>
              <a:defRPr/>
            </a:pPr>
            <a:r>
              <a:rPr lang="cs-CZ" sz="1400" dirty="0" smtClean="0"/>
              <a:t>Berne</a:t>
            </a:r>
            <a:r>
              <a:rPr lang="cs-CZ" sz="1400" dirty="0"/>
              <a:t>, E. (1970). </a:t>
            </a:r>
            <a:r>
              <a:rPr lang="cs-CZ" sz="1400" i="1" dirty="0"/>
              <a:t>Jak si lidé hrají. </a:t>
            </a:r>
            <a:r>
              <a:rPr lang="cs-CZ" sz="1400" dirty="0"/>
              <a:t>Praha: Spektrum.</a:t>
            </a:r>
          </a:p>
          <a:p>
            <a:pPr>
              <a:defRPr/>
            </a:pPr>
            <a:r>
              <a:rPr lang="cs-CZ" sz="1400" dirty="0" smtClean="0"/>
              <a:t>Čapek</a:t>
            </a:r>
            <a:r>
              <a:rPr lang="cs-CZ" sz="1400" dirty="0"/>
              <a:t>, R. (2013). </a:t>
            </a:r>
            <a:r>
              <a:rPr lang="cs-CZ" sz="1400" i="1" dirty="0"/>
              <a:t>Učitel a rodič. </a:t>
            </a:r>
            <a:r>
              <a:rPr lang="cs-CZ" sz="1400" dirty="0"/>
              <a:t>Praha: </a:t>
            </a:r>
            <a:r>
              <a:rPr lang="cs-CZ" sz="1400" dirty="0" err="1"/>
              <a:t>Grada</a:t>
            </a:r>
            <a:r>
              <a:rPr lang="cs-CZ" sz="1400" dirty="0"/>
              <a:t>.</a:t>
            </a:r>
          </a:p>
          <a:p>
            <a:pPr>
              <a:defRPr/>
            </a:pPr>
            <a:r>
              <a:rPr lang="cs-CZ" sz="1400" dirty="0" err="1" smtClean="0"/>
              <a:t>Coan</a:t>
            </a:r>
            <a:r>
              <a:rPr lang="cs-CZ" sz="1400" dirty="0"/>
              <a:t>, R., W. (1999). </a:t>
            </a:r>
            <a:r>
              <a:rPr lang="cs-CZ" sz="1400" i="1" dirty="0"/>
              <a:t>Optimální osobnost a duševní zdraví. </a:t>
            </a:r>
            <a:r>
              <a:rPr lang="cs-CZ" sz="1400" dirty="0"/>
              <a:t>Praha: </a:t>
            </a:r>
            <a:r>
              <a:rPr lang="cs-CZ" sz="1400" dirty="0" err="1"/>
              <a:t>Grada</a:t>
            </a:r>
            <a:r>
              <a:rPr lang="cs-CZ" sz="1400" dirty="0"/>
              <a:t>.</a:t>
            </a:r>
          </a:p>
          <a:p>
            <a:pPr>
              <a:defRPr/>
            </a:pPr>
            <a:r>
              <a:rPr lang="cs-CZ" sz="1400" dirty="0" err="1" smtClean="0"/>
              <a:t>Czikszentmihályi</a:t>
            </a:r>
            <a:r>
              <a:rPr lang="cs-CZ" sz="1400" dirty="0"/>
              <a:t>, M. (1996). </a:t>
            </a:r>
            <a:r>
              <a:rPr lang="cs-CZ" sz="1400" i="1" dirty="0"/>
              <a:t>O štěstí a smyslu života: můžeme ovládat své prožitky a  </a:t>
            </a:r>
            <a:endParaRPr lang="cs-CZ" sz="1400" dirty="0"/>
          </a:p>
          <a:p>
            <a:pPr>
              <a:defRPr/>
            </a:pPr>
            <a:r>
              <a:rPr lang="cs-CZ" sz="1400" i="1" dirty="0"/>
              <a:t>ovlivňovat jejich kvalitu?</a:t>
            </a:r>
            <a:r>
              <a:rPr lang="cs-CZ" sz="1400" dirty="0"/>
              <a:t> Praha: Lidové noviny.</a:t>
            </a:r>
          </a:p>
          <a:p>
            <a:pPr>
              <a:defRPr/>
            </a:pPr>
            <a:r>
              <a:rPr lang="cs-CZ" sz="1400" dirty="0"/>
              <a:t>Dohnal, T. et al. (2004). </a:t>
            </a:r>
            <a:r>
              <a:rPr lang="cs-CZ" sz="1400" i="1" dirty="0"/>
              <a:t>Patří zážitek do školy?</a:t>
            </a:r>
            <a:r>
              <a:rPr lang="cs-CZ" sz="1400" dirty="0"/>
              <a:t> </a:t>
            </a:r>
            <a:r>
              <a:rPr lang="cs-CZ" sz="1400" i="1" dirty="0"/>
              <a:t>GYMNASION, I, </a:t>
            </a:r>
            <a:r>
              <a:rPr lang="cs-CZ" sz="1400" dirty="0"/>
              <a:t>(pp.29-31).</a:t>
            </a:r>
          </a:p>
          <a:p>
            <a:pPr>
              <a:defRPr/>
            </a:pPr>
            <a:r>
              <a:rPr lang="cs-CZ" sz="1400" dirty="0" err="1" smtClean="0"/>
              <a:t>Fontana</a:t>
            </a:r>
            <a:r>
              <a:rPr lang="cs-CZ" sz="1400" dirty="0"/>
              <a:t>, D. (2003). </a:t>
            </a:r>
            <a:r>
              <a:rPr lang="cs-CZ" sz="1400" i="1" dirty="0"/>
              <a:t>Psychologie ve školní praxi. </a:t>
            </a:r>
            <a:r>
              <a:rPr lang="cs-CZ" sz="1400" dirty="0"/>
              <a:t>Praha: Portál.</a:t>
            </a:r>
          </a:p>
          <a:p>
            <a:pPr>
              <a:defRPr/>
            </a:pPr>
            <a:r>
              <a:rPr lang="cs-CZ" sz="1400" dirty="0" err="1"/>
              <a:t>Gardner</a:t>
            </a:r>
            <a:r>
              <a:rPr lang="cs-CZ" sz="1400" dirty="0"/>
              <a:t>, H. (1999). </a:t>
            </a:r>
            <a:r>
              <a:rPr lang="cs-CZ" sz="1400" i="1" dirty="0"/>
              <a:t>Dimenze myšlení: teorie rozmanitých inteligencí.</a:t>
            </a:r>
            <a:r>
              <a:rPr lang="cs-CZ" sz="1400" dirty="0"/>
              <a:t> Praha: Portál</a:t>
            </a:r>
            <a:r>
              <a:rPr lang="cs-CZ" sz="1400" dirty="0" smtClean="0"/>
              <a:t>.</a:t>
            </a:r>
          </a:p>
          <a:p>
            <a:pPr>
              <a:defRPr/>
            </a:pPr>
            <a:r>
              <a:rPr lang="cs-CZ" sz="1400" dirty="0" smtClean="0"/>
              <a:t>Hanuš, R., &amp; Chytilová, L. (2009). </a:t>
            </a:r>
            <a:r>
              <a:rPr lang="cs-CZ" sz="1400" i="1" dirty="0" smtClean="0"/>
              <a:t>Zážitkově pedagogické učení. </a:t>
            </a:r>
            <a:r>
              <a:rPr lang="cs-CZ" sz="1400" dirty="0" smtClean="0"/>
              <a:t>Praha: </a:t>
            </a:r>
            <a:r>
              <a:rPr lang="cs-CZ" sz="1400" dirty="0" err="1" smtClean="0"/>
              <a:t>Grada</a:t>
            </a:r>
            <a:r>
              <a:rPr lang="cs-CZ" sz="1400" dirty="0" smtClean="0"/>
              <a:t>.</a:t>
            </a:r>
          </a:p>
          <a:p>
            <a:pPr>
              <a:defRPr/>
            </a:pPr>
            <a:r>
              <a:rPr lang="cs-CZ" sz="1400" b="1" dirty="0" smtClean="0"/>
              <a:t>Herman, M. (2008). </a:t>
            </a:r>
            <a:r>
              <a:rPr lang="cs-CZ" sz="1400" b="1" i="1" dirty="0" smtClean="0"/>
              <a:t>Najděte si svého marťana.</a:t>
            </a:r>
            <a:r>
              <a:rPr lang="cs-CZ" sz="1400" b="1" dirty="0" smtClean="0"/>
              <a:t> Olomouc: </a:t>
            </a:r>
            <a:r>
              <a:rPr lang="cs-CZ" sz="1400" b="1" dirty="0" err="1" smtClean="0"/>
              <a:t>Hanex</a:t>
            </a:r>
            <a:endParaRPr lang="cs-CZ" sz="1400" b="1" dirty="0" smtClean="0"/>
          </a:p>
          <a:p>
            <a:pPr>
              <a:defRPr/>
            </a:pPr>
            <a:r>
              <a:rPr lang="cs-CZ" sz="1400" dirty="0" err="1" smtClean="0"/>
              <a:t>Hermochová</a:t>
            </a:r>
            <a:r>
              <a:rPr lang="cs-CZ" sz="1400" dirty="0" smtClean="0"/>
              <a:t>, S. (2005). </a:t>
            </a:r>
            <a:r>
              <a:rPr lang="cs-CZ" sz="1400" i="1" dirty="0" smtClean="0"/>
              <a:t>Skupinová dynamika ve školní třídě. </a:t>
            </a:r>
            <a:r>
              <a:rPr lang="cs-CZ" sz="1400" dirty="0" smtClean="0"/>
              <a:t>Kladno: AISIS.</a:t>
            </a:r>
          </a:p>
          <a:p>
            <a:pPr>
              <a:defRPr/>
            </a:pPr>
            <a:r>
              <a:rPr lang="cs-CZ" sz="1400" dirty="0" smtClean="0"/>
              <a:t>Janek</a:t>
            </a:r>
            <a:r>
              <a:rPr lang="cs-CZ" sz="1400" dirty="0"/>
              <a:t>, M. (1989). </a:t>
            </a:r>
            <a:r>
              <a:rPr lang="cs-CZ" sz="1400" i="1" dirty="0"/>
              <a:t>Cesty rozvoje osobnosti. </a:t>
            </a:r>
            <a:r>
              <a:rPr lang="cs-CZ" sz="1400" dirty="0"/>
              <a:t>Praha: Mladá </a:t>
            </a:r>
            <a:r>
              <a:rPr lang="cs-CZ" sz="1400" dirty="0" smtClean="0"/>
              <a:t>fronta</a:t>
            </a:r>
          </a:p>
          <a:p>
            <a:pPr>
              <a:defRPr/>
            </a:pPr>
            <a:r>
              <a:rPr lang="cs-CZ" sz="1400" b="1" dirty="0" smtClean="0"/>
              <a:t>Kopřiva P., a Kopřivová T. (2017). </a:t>
            </a:r>
            <a:r>
              <a:rPr lang="cs-CZ" sz="1400" b="1" i="1" dirty="0" smtClean="0"/>
              <a:t>Respektovat a být respektován. </a:t>
            </a:r>
            <a:r>
              <a:rPr lang="cs-CZ" sz="1400" b="1" dirty="0" smtClean="0"/>
              <a:t>Praha: Spirála</a:t>
            </a:r>
            <a:endParaRPr lang="cs-CZ" sz="1400" b="1" dirty="0"/>
          </a:p>
          <a:p>
            <a:pPr>
              <a:defRPr/>
            </a:pPr>
            <a:r>
              <a:rPr lang="cs-CZ" sz="1400" dirty="0"/>
              <a:t>Lašek, J. (2007). </a:t>
            </a:r>
            <a:r>
              <a:rPr lang="cs-CZ" sz="1400" i="1" dirty="0"/>
              <a:t>Sociálně psychologické klima školních tříd a školy.</a:t>
            </a:r>
            <a:r>
              <a:rPr lang="cs-CZ" sz="1400" dirty="0"/>
              <a:t> Hradec Králové: </a:t>
            </a:r>
            <a:r>
              <a:rPr lang="cs-CZ" sz="1400" dirty="0" err="1"/>
              <a:t>Gaudeamus</a:t>
            </a:r>
            <a:r>
              <a:rPr lang="cs-CZ" sz="1400" dirty="0"/>
              <a:t>.</a:t>
            </a:r>
          </a:p>
          <a:p>
            <a:pPr>
              <a:defRPr/>
            </a:pPr>
            <a:r>
              <a:rPr lang="cs-CZ" sz="1400" dirty="0"/>
              <a:t>Linhart, J. (1982). </a:t>
            </a:r>
            <a:r>
              <a:rPr lang="cs-CZ" sz="1400" i="1" dirty="0"/>
              <a:t>Základy psychologie učení. </a:t>
            </a:r>
            <a:r>
              <a:rPr lang="cs-CZ" sz="1400" dirty="0"/>
              <a:t>Praha: Státní pedagogické nakladatelství</a:t>
            </a:r>
            <a:r>
              <a:rPr lang="cs-CZ" sz="1400" dirty="0" smtClean="0"/>
              <a:t>.</a:t>
            </a:r>
          </a:p>
          <a:p>
            <a:pPr>
              <a:defRPr/>
            </a:pPr>
            <a:r>
              <a:rPr lang="cs-CZ" sz="1400" b="1" dirty="0" smtClean="0"/>
              <a:t>Matějček, Z. (1968). </a:t>
            </a:r>
            <a:r>
              <a:rPr lang="cs-CZ" sz="1400" b="1" i="1" dirty="0" smtClean="0"/>
              <a:t>Po dobrém nebo po zlém?</a:t>
            </a:r>
            <a:r>
              <a:rPr lang="cs-CZ" sz="1400" b="1" dirty="0" smtClean="0"/>
              <a:t> Praha: </a:t>
            </a:r>
            <a:r>
              <a:rPr lang="cs-CZ" sz="1400" b="1" dirty="0" err="1" smtClean="0"/>
              <a:t>Grada</a:t>
            </a:r>
            <a:endParaRPr lang="cs-CZ" sz="1400" b="1" dirty="0"/>
          </a:p>
          <a:p>
            <a:pPr>
              <a:defRPr/>
            </a:pPr>
            <a:r>
              <a:rPr lang="cs-CZ" sz="1400" dirty="0"/>
              <a:t>Kirchner, J. (2009). </a:t>
            </a:r>
            <a:r>
              <a:rPr lang="cs-CZ" sz="1400" i="1" dirty="0"/>
              <a:t>Psychologie prožitku a dobrodružství. </a:t>
            </a:r>
            <a:r>
              <a:rPr lang="cs-CZ" sz="1400" dirty="0"/>
              <a:t>Brno: </a:t>
            </a:r>
            <a:r>
              <a:rPr lang="cs-CZ" sz="1400" dirty="0" err="1"/>
              <a:t>Computer</a:t>
            </a:r>
            <a:r>
              <a:rPr lang="cs-CZ" sz="1400" dirty="0"/>
              <a:t> </a:t>
            </a:r>
            <a:r>
              <a:rPr lang="cs-CZ" sz="1400" dirty="0" err="1"/>
              <a:t>Press</a:t>
            </a:r>
            <a:r>
              <a:rPr lang="cs-CZ" sz="1400" dirty="0"/>
              <a:t>.</a:t>
            </a:r>
          </a:p>
          <a:p>
            <a:pPr>
              <a:defRPr/>
            </a:pPr>
            <a:r>
              <a:rPr lang="cs-CZ" sz="1400" dirty="0" err="1" smtClean="0"/>
              <a:t>Ruisel</a:t>
            </a:r>
            <a:r>
              <a:rPr lang="cs-CZ" sz="1400" dirty="0"/>
              <a:t>, I. (2000). </a:t>
            </a:r>
            <a:r>
              <a:rPr lang="cs-CZ" sz="1400" i="1" dirty="0"/>
              <a:t>Základy psychologie inteligence. </a:t>
            </a:r>
            <a:r>
              <a:rPr lang="cs-CZ" sz="1400" dirty="0"/>
              <a:t>Praha: Portál.</a:t>
            </a:r>
            <a:r>
              <a:rPr lang="cs-CZ" sz="1400" i="1" dirty="0"/>
              <a:t> </a:t>
            </a:r>
            <a:endParaRPr lang="cs-CZ" sz="1400" dirty="0"/>
          </a:p>
          <a:p>
            <a:pPr>
              <a:defRPr/>
            </a:pPr>
            <a:r>
              <a:rPr lang="cs-CZ" sz="1400" dirty="0" err="1"/>
              <a:t>Reitmaierová</a:t>
            </a:r>
            <a:r>
              <a:rPr lang="cs-CZ" sz="1400" dirty="0"/>
              <a:t>, E., &amp; </a:t>
            </a:r>
            <a:r>
              <a:rPr lang="cs-CZ" sz="1400" dirty="0" err="1"/>
              <a:t>Broumová</a:t>
            </a:r>
            <a:r>
              <a:rPr lang="cs-CZ" sz="1400" dirty="0"/>
              <a:t>, E. (2012). </a:t>
            </a:r>
            <a:r>
              <a:rPr lang="cs-CZ" sz="1400" i="1" dirty="0"/>
              <a:t>Cílená zpětná vazba. </a:t>
            </a:r>
            <a:r>
              <a:rPr lang="cs-CZ" sz="1400" dirty="0"/>
              <a:t>Praha: Portál.</a:t>
            </a:r>
          </a:p>
          <a:p>
            <a:pPr>
              <a:defRPr/>
            </a:pPr>
            <a:r>
              <a:rPr lang="cs-CZ" sz="1400" b="1" dirty="0" err="1" smtClean="0"/>
              <a:t>Zimbardo</a:t>
            </a:r>
            <a:r>
              <a:rPr lang="cs-CZ" sz="1400" b="1" dirty="0" smtClean="0"/>
              <a:t>, P. (2017). Odpojený muž. Praha: </a:t>
            </a:r>
            <a:r>
              <a:rPr lang="cs-CZ" sz="1400" b="1" dirty="0" err="1" smtClean="0"/>
              <a:t>Grada</a:t>
            </a:r>
            <a:r>
              <a:rPr lang="cs-CZ" sz="1400" b="1" dirty="0" smtClean="0"/>
              <a:t>.</a:t>
            </a:r>
          </a:p>
          <a:p>
            <a:pPr marL="609600" indent="-609600">
              <a:buFontTx/>
              <a:buNone/>
              <a:defRPr/>
            </a:pPr>
            <a:endParaRPr lang="cs-CZ" altLang="cs-CZ" sz="2800" dirty="0" smtClean="0">
              <a:latin typeface="Comic Sans MS" pitchFamily="66" charset="0"/>
            </a:endParaRPr>
          </a:p>
          <a:p>
            <a:pPr marL="609600" indent="-609600">
              <a:buFontTx/>
              <a:buNone/>
              <a:defRPr/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295400"/>
          </a:xfrm>
        </p:spPr>
        <p:txBody>
          <a:bodyPr/>
          <a:lstStyle/>
          <a:p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Vaše zakázka…</a:t>
            </a:r>
            <a:endParaRPr lang="cs-CZ" altLang="cs-CZ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-180975" y="1881188"/>
            <a:ext cx="5543550" cy="4391025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 nového se chci naučit?</a:t>
            </a:r>
          </a:p>
          <a:p>
            <a:pPr algn="ctr">
              <a:buFontTx/>
              <a:buNone/>
            </a:pPr>
            <a:endParaRPr lang="cs-CZ" altLang="cs-CZ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cs-CZ" altLang="cs-CZ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 se chci dozvědět?</a:t>
            </a:r>
          </a:p>
          <a:p>
            <a:pPr algn="ctr">
              <a:buFontTx/>
              <a:buNone/>
            </a:pPr>
            <a:endParaRPr lang="cs-CZ" altLang="cs-CZ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cs-CZ" altLang="cs-CZ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 si chci odnést?</a:t>
            </a:r>
          </a:p>
          <a:p>
            <a:pPr algn="ctr">
              <a:buFontTx/>
              <a:buNone/>
            </a:pPr>
            <a:endParaRPr lang="cs-CZ" altLang="cs-CZ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cs-CZ" altLang="cs-CZ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 dělat nechci?</a:t>
            </a:r>
          </a:p>
        </p:txBody>
      </p:sp>
      <p:pic>
        <p:nvPicPr>
          <p:cNvPr id="410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4076700"/>
            <a:ext cx="4573587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Users\jahn\Desktop\Brno\oBRÁZKY\pri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557338"/>
            <a:ext cx="463232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Nadpis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982663"/>
          </a:xfrm>
        </p:spPr>
        <p:txBody>
          <a:bodyPr/>
          <a:lstStyle/>
          <a:p>
            <a:r>
              <a:rPr lang="cs-CZ" altLang="cs-CZ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čem to bude?</a:t>
            </a:r>
            <a:endParaRPr lang="cs-CZ" altLang="cs-CZ" sz="4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179388" y="1341438"/>
            <a:ext cx="8429625" cy="5183187"/>
          </a:xfrm>
        </p:spPr>
        <p:txBody>
          <a:bodyPr/>
          <a:lstStyle/>
          <a:p>
            <a:pPr>
              <a:defRPr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Můj nejsilnější zážitek…</a:t>
            </a:r>
          </a:p>
          <a:p>
            <a:pPr>
              <a:defRPr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Tři bratři v triku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</a:t>
            </a: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Základ toho všeho…</a:t>
            </a:r>
          </a:p>
          <a:p>
            <a:pPr>
              <a:defRPr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Trocha nudné teorie</a:t>
            </a:r>
          </a:p>
          <a:p>
            <a:pPr>
              <a:defRPr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Kdy je zlý pán?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Kdy dobrý sluha?</a:t>
            </a:r>
          </a:p>
          <a:p>
            <a:pPr>
              <a:defRPr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Co ve škole?</a:t>
            </a:r>
          </a:p>
          <a:p>
            <a:pPr>
              <a:defRPr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Jak to děláme?</a:t>
            </a:r>
          </a:p>
          <a:p>
            <a:pPr>
              <a:defRPr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Otázky – diskuze…</a:t>
            </a:r>
            <a:endParaRPr lang="cs-CZ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r>
              <a:rPr lang="cs-CZ" b="1" cap="all" dirty="0" smtClean="0">
                <a:latin typeface="Times New Roman" pitchFamily="18" charset="0"/>
                <a:cs typeface="Times New Roman" pitchFamily="18" charset="0"/>
              </a:rPr>
              <a:t>Zažít - poznat - použít</a:t>
            </a:r>
          </a:p>
          <a:p>
            <a:pPr>
              <a:buFontTx/>
              <a:buAutoNum type="arabicPeriod"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Users\jahn\Desktop\Seniori\Pubertáci\Bratri_v_tri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412875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Nadpis 1"/>
          <p:cNvSpPr>
            <a:spLocks noGrp="1"/>
          </p:cNvSpPr>
          <p:nvPr>
            <p:ph type="title"/>
          </p:nvPr>
        </p:nvSpPr>
        <p:spPr>
          <a:xfrm>
            <a:off x="574675" y="0"/>
            <a:ext cx="8229600" cy="1454150"/>
          </a:xfrm>
        </p:spPr>
        <p:txBody>
          <a:bodyPr/>
          <a:lstStyle/>
          <a:p>
            <a:r>
              <a:rPr lang="cs-CZ" altLang="cs-CZ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Mozek, mozek, mozek…</a:t>
            </a:r>
            <a:br>
              <a:rPr lang="cs-CZ" altLang="cs-CZ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(TŘI BRATŘI V TRIKU)</a:t>
            </a:r>
            <a:endParaRPr lang="cs-CZ" alt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obsah 2"/>
          <p:cNvSpPr>
            <a:spLocks noGrp="1"/>
          </p:cNvSpPr>
          <p:nvPr>
            <p:ph idx="1"/>
          </p:nvPr>
        </p:nvSpPr>
        <p:spPr>
          <a:xfrm>
            <a:off x="684213" y="1833563"/>
            <a:ext cx="7848600" cy="4586287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cs-CZ" altLang="cs-CZ" sz="2400" b="1" dirty="0" smtClean="0">
                <a:latin typeface="Times New Roman" pitchFamily="18" charset="0"/>
                <a:cs typeface="Times New Roman" pitchFamily="18" charset="0"/>
              </a:rPr>
              <a:t>Mozkový kmen + limbický systém</a:t>
            </a:r>
          </a:p>
          <a:p>
            <a:pPr>
              <a:defRPr/>
            </a:pP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zajištění životních funkcí + nebezpečí</a:t>
            </a:r>
          </a:p>
          <a:p>
            <a:pPr>
              <a:defRPr/>
            </a:pP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stáří stovky milionů let</a:t>
            </a:r>
          </a:p>
          <a:p>
            <a:pPr>
              <a:buFontTx/>
              <a:buNone/>
              <a:defRPr/>
            </a:pPr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cs-CZ" altLang="cs-CZ" sz="2400" b="1" dirty="0" smtClean="0">
                <a:latin typeface="Times New Roman" pitchFamily="18" charset="0"/>
                <a:cs typeface="Times New Roman" pitchFamily="18" charset="0"/>
              </a:rPr>
              <a:t>Mozková kůra (akademický mozek) – nejmladší bráška</a:t>
            </a:r>
            <a:endParaRPr lang="cs-CZ" alt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akademické učení, kreativita, řešení problému…</a:t>
            </a:r>
          </a:p>
          <a:p>
            <a:pPr marL="0" indent="0">
              <a:buFontTx/>
              <a:buNone/>
              <a:defRPr/>
            </a:pP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endParaRPr lang="cs-CZ" alt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Který myslíte, že má hlavní slovo? </a:t>
            </a:r>
          </a:p>
          <a:p>
            <a:pPr>
              <a:buFontTx/>
              <a:buNone/>
              <a:defRPr/>
            </a:pPr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454150"/>
          </a:xfrm>
        </p:spPr>
        <p:txBody>
          <a:bodyPr/>
          <a:lstStyle/>
          <a:p>
            <a:r>
              <a:rPr lang="cs-CZ" altLang="cs-CZ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Čeho se nejvíc bojíme?</a:t>
            </a:r>
            <a:br>
              <a:rPr lang="cs-CZ" altLang="cs-CZ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(Proč se vlastně musíme bát?)</a:t>
            </a:r>
            <a:endParaRPr lang="cs-CZ" alt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571500" y="1785938"/>
            <a:ext cx="7848600" cy="45862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"/>
            </a:pPr>
            <a:r>
              <a:rPr lang="cs-CZ" altLang="cs-CZ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99%  času jsme prožili ve sběračských nebo loveckých tlupách</a:t>
            </a:r>
          </a:p>
          <a:p>
            <a:pPr>
              <a:buFont typeface="Wingdings" panose="05000000000000000000" pitchFamily="2" charset="2"/>
              <a:buChar char=""/>
            </a:pPr>
            <a:r>
              <a:rPr lang="cs-CZ" altLang="cs-CZ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5-7 miliónu let</a:t>
            </a:r>
          </a:p>
          <a:p>
            <a:pPr>
              <a:buFont typeface="Wingdings" panose="05000000000000000000" pitchFamily="2" charset="2"/>
              <a:buChar char=""/>
            </a:pPr>
            <a:r>
              <a:rPr lang="cs-CZ" altLang="cs-CZ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poslední archetypální vtisk: před 100 000 lety </a:t>
            </a:r>
          </a:p>
          <a:p>
            <a:pPr>
              <a:buFont typeface="Wingdings" panose="05000000000000000000" pitchFamily="2" charset="2"/>
              <a:buChar char=""/>
            </a:pPr>
            <a:r>
              <a:rPr lang="cs-CZ" altLang="cs-CZ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to vtisk </a:t>
            </a:r>
            <a:r>
              <a:rPr lang="cs-CZ" altLang="cs-CZ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AFRICKÉ NÁHORNÍ PLOŠINY</a:t>
            </a:r>
            <a:r>
              <a:rPr lang="cs-CZ" altLang="cs-CZ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"/>
            </a:pPr>
            <a:r>
              <a:rPr lang="cs-CZ" altLang="cs-CZ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…naše hlava hostí mozek z doby kamenné  </a:t>
            </a:r>
          </a:p>
          <a:p>
            <a:pPr>
              <a:buFont typeface="Wingdings" panose="05000000000000000000" pitchFamily="2" charset="2"/>
              <a:buChar char=""/>
            </a:pPr>
            <a:r>
              <a:rPr lang="cs-CZ" altLang="cs-CZ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velikost tlupy 60 - 80 -150 lidí (denní kapacita) </a:t>
            </a:r>
          </a:p>
          <a:p>
            <a:pPr>
              <a:buFont typeface="Wingdings" panose="05000000000000000000" pitchFamily="2" charset="2"/>
              <a:buChar char=""/>
            </a:pPr>
            <a:r>
              <a:rPr lang="cs-CZ" altLang="cs-CZ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neverbální projevy </a:t>
            </a:r>
          </a:p>
          <a:p>
            <a:pPr>
              <a:buFont typeface="Wingdings" panose="05000000000000000000" pitchFamily="2" charset="2"/>
              <a:buChar char=""/>
            </a:pPr>
            <a:r>
              <a:rPr lang="cs-CZ" altLang="cs-CZ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struktura a řád</a:t>
            </a:r>
          </a:p>
          <a:p>
            <a:pPr>
              <a:buFont typeface="Wingdings" panose="05000000000000000000" pitchFamily="2" charset="2"/>
              <a:buChar char=""/>
            </a:pPr>
            <a:r>
              <a:rPr lang="cs-CZ" altLang="cs-CZ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náčelník</a:t>
            </a:r>
          </a:p>
          <a:p>
            <a:pPr>
              <a:buFont typeface="Wingdings" panose="05000000000000000000" pitchFamily="2" charset="2"/>
              <a:buChar char=""/>
            </a:pPr>
            <a:r>
              <a:rPr lang="cs-CZ" altLang="cs-CZ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celodenní zaměstnání: </a:t>
            </a:r>
            <a:r>
              <a:rPr lang="cs-CZ" altLang="cs-CZ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strachy </a:t>
            </a:r>
          </a:p>
          <a:p>
            <a:pPr>
              <a:buFont typeface="Wingdings" panose="05000000000000000000" pitchFamily="2" charset="2"/>
              <a:buChar char=""/>
            </a:pPr>
            <a:r>
              <a:rPr lang="cs-CZ" altLang="cs-CZ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byla to doba, kdy nás ještě všichni lovili </a:t>
            </a:r>
          </a:p>
          <a:p>
            <a:pPr>
              <a:buFont typeface="Wingdings" panose="05000000000000000000" pitchFamily="2" charset="2"/>
              <a:buChar char=""/>
            </a:pPr>
            <a:r>
              <a:rPr lang="cs-CZ" altLang="cs-CZ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vyhnání z tlupy znamenalo jistou smrt </a:t>
            </a:r>
          </a:p>
        </p:txBody>
      </p:sp>
      <p:pic>
        <p:nvPicPr>
          <p:cNvPr id="4" name="Picture 9" descr="af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928938"/>
            <a:ext cx="285115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571500" y="500063"/>
            <a:ext cx="7848600" cy="587216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3 strachy: predátor x potrava x </a:t>
            </a:r>
            <a:r>
              <a:rPr lang="cs-C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ostatní z tlupy </a:t>
            </a:r>
          </a:p>
          <a:p>
            <a:pPr>
              <a:buFontTx/>
              <a:buNone/>
              <a:defRPr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"/>
              <a:defRPr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kreditní karty, zoo,</a:t>
            </a:r>
          </a:p>
          <a:p>
            <a:pPr>
              <a:buFont typeface="Wingdings" pitchFamily="2" charset="2"/>
              <a:buChar char=""/>
              <a:defRPr/>
            </a:pP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Mc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Donald, zbraně, </a:t>
            </a:r>
          </a:p>
          <a:p>
            <a:pPr>
              <a:buFont typeface="Wingdings" pitchFamily="2" charset="2"/>
              <a:buChar char=""/>
              <a:defRPr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Ústav sociálního zabezpečení,</a:t>
            </a:r>
          </a:p>
          <a:p>
            <a:pPr>
              <a:buFont typeface="Wingdings" pitchFamily="2" charset="2"/>
              <a:buChar char=""/>
              <a:defRPr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životní pojištění, supermarkety </a:t>
            </a:r>
          </a:p>
          <a:p>
            <a:pPr>
              <a:buFont typeface="Wingdings" pitchFamily="2" charset="2"/>
              <a:buChar char=""/>
              <a:defRPr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domovy důchodců… </a:t>
            </a:r>
          </a:p>
          <a:p>
            <a:pPr>
              <a:buFont typeface="Wingdings" pitchFamily="2" charset="2"/>
              <a:buChar char=""/>
              <a:defRPr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…nic nepomáhá….   </a:t>
            </a:r>
          </a:p>
          <a:p>
            <a:pPr marL="0" indent="0">
              <a:buFontTx/>
              <a:buNone/>
              <a:defRPr/>
            </a:pP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"/>
              <a:defRPr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Pořád máme strach z odmítnutí /vyhnání</a:t>
            </a:r>
          </a:p>
          <a:p>
            <a:pPr>
              <a:buFont typeface="Wingdings" pitchFamily="2" charset="2"/>
              <a:buChar char=""/>
              <a:defRPr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Co si o mě ostatní myslí? Co o mě řeknou ostatním?</a:t>
            </a:r>
          </a:p>
          <a:p>
            <a:pPr>
              <a:buFont typeface="Wingdings" pitchFamily="2" charset="2"/>
              <a:buChar char=""/>
              <a:defRPr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Přímý dosah: 10-12 lidí </a:t>
            </a:r>
          </a:p>
          <a:p>
            <a:pPr>
              <a:buFont typeface="Wingdings" pitchFamily="2" charset="2"/>
              <a:buChar char=""/>
              <a:defRPr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Nepřímý dosah: všichni ostatní </a:t>
            </a:r>
          </a:p>
          <a:p>
            <a:pPr>
              <a:buFontTx/>
              <a:buNone/>
              <a:defRPr/>
            </a:pPr>
            <a:endParaRPr lang="cs-CZ" sz="2000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buFontTx/>
              <a:buNone/>
              <a:defRPr/>
            </a:pPr>
            <a:r>
              <a:rPr lang="cs-CZ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			</a:t>
            </a:r>
            <a:endParaRPr lang="cs-CZ" sz="20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628775"/>
            <a:ext cx="4064000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medved neohrozujici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5025"/>
            <a:ext cx="7200900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Nadpis 4"/>
          <p:cNvSpPr>
            <a:spLocks noGrp="1"/>
          </p:cNvSpPr>
          <p:nvPr>
            <p:ph type="ctrTitle"/>
          </p:nvPr>
        </p:nvSpPr>
        <p:spPr>
          <a:xfrm>
            <a:off x="684213" y="260350"/>
            <a:ext cx="7772400" cy="1703388"/>
          </a:xfrm>
        </p:spPr>
        <p:txBody>
          <a:bodyPr/>
          <a:lstStyle/>
          <a:p>
            <a:r>
              <a:rPr lang="cs-CZ" altLang="cs-CZ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„Pokud budete mít ve škole </a:t>
            </a:r>
            <a:r>
              <a:rPr lang="cs-CZ" altLang="cs-CZ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NEOHROŽUJÍCÍ PROSTŘEDÍ…</a:t>
            </a:r>
            <a:br>
              <a:rPr lang="cs-CZ" altLang="cs-CZ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9220" name="TextovéPole 2"/>
          <p:cNvSpPr txBox="1">
            <a:spLocks noChangeArrowheads="1"/>
          </p:cNvSpPr>
          <p:nvPr/>
        </p:nvSpPr>
        <p:spPr bwMode="auto">
          <a:xfrm>
            <a:off x="928688" y="5437188"/>
            <a:ext cx="7143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…JSTE NA DOBRÉ CESTĚ!“</a:t>
            </a:r>
          </a:p>
          <a:p>
            <a:pPr algn="ctr" eaLnBrk="1" hangingPunct="1"/>
            <a:r>
              <a:rPr lang="cs-CZ" altLang="cs-CZ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ALE…?</a:t>
            </a:r>
            <a:r>
              <a:rPr lang="cs-CZ" altLang="cs-CZ" sz="36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cs-CZ" alt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654050"/>
          </a:xfrm>
        </p:spPr>
        <p:txBody>
          <a:bodyPr/>
          <a:lstStyle/>
          <a:p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Pravidla – limity x sankce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28625" y="857250"/>
            <a:ext cx="8229600" cy="5884863"/>
          </a:xfrm>
        </p:spPr>
        <p:txBody>
          <a:bodyPr/>
          <a:lstStyle/>
          <a:p>
            <a:pPr marL="177800" indent="-176213">
              <a:defRPr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náčelník – atmosféra, obsah</a:t>
            </a:r>
          </a:p>
          <a:p>
            <a:pPr marL="177800" indent="-176213"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slovení, telefon o přestávce, pohodlí, struktura času</a:t>
            </a:r>
          </a:p>
          <a:p>
            <a:pPr marL="177800" indent="-176213"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každý z nás má právo na svůj názor a má právo jej říct</a:t>
            </a:r>
          </a:p>
          <a:p>
            <a:pPr marL="177800" indent="-176213"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každý má právo se mýlit a nebýt za to vysmíván</a:t>
            </a:r>
          </a:p>
          <a:p>
            <a:pPr marL="177800" indent="-176213"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když jeden mluví, ostatní naslouchají</a:t>
            </a:r>
          </a:p>
          <a:p>
            <a:pPr marL="177800" indent="-176213">
              <a:defRPr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mohu se ptát na cokoli</a:t>
            </a:r>
          </a:p>
          <a:p>
            <a:pPr marL="177800" indent="-176213"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mám právo kdykoli bez vysvětlení cokoli odmítnout, nesouhlasit</a:t>
            </a:r>
          </a:p>
          <a:p>
            <a:pPr marL="177800" indent="-176213">
              <a:defRPr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mám právo kdykoli odejít a kdykoli se vrátit, jsem přitom ohleduplný a neruším ostatní</a:t>
            </a:r>
          </a:p>
          <a:p>
            <a:pPr marL="177800" indent="-176213"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nemusíme s druhými vždy souhlasit, stačí, abychom se jim snažili porozumět</a:t>
            </a:r>
          </a:p>
          <a:p>
            <a:pPr marL="177800" indent="-176213"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o člověku, který není přítomný mluvím tak, jako by stál za mnou</a:t>
            </a:r>
          </a:p>
          <a:p>
            <a:pPr marL="514350" indent="-514350"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20469</TotalTime>
  <Words>1140</Words>
  <Application>Microsoft Office PowerPoint</Application>
  <PresentationFormat>Předvádění na obrazovce (4:3)</PresentationFormat>
  <Paragraphs>186</Paragraphs>
  <Slides>24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3" baseType="lpstr">
      <vt:lpstr>Arial</vt:lpstr>
      <vt:lpstr>Calibri</vt:lpstr>
      <vt:lpstr>Times New Roman</vt:lpstr>
      <vt:lpstr>SimSun</vt:lpstr>
      <vt:lpstr>Comic Sans MS</vt:lpstr>
      <vt:lpstr>Arial Unicode MS</vt:lpstr>
      <vt:lpstr>Wingdings</vt:lpstr>
      <vt:lpstr>Tahoma</vt:lpstr>
      <vt:lpstr>Výchozí návrh</vt:lpstr>
      <vt:lpstr>Prezentace aplikace PowerPoint</vt:lpstr>
      <vt:lpstr>Zážitek - dobrý sluha, ale zlý pán</vt:lpstr>
      <vt:lpstr>Vaše zakázka…</vt:lpstr>
      <vt:lpstr>O čem to bude?</vt:lpstr>
      <vt:lpstr>Mozek, mozek, mozek… (TŘI BRATŘI V TRIKU)</vt:lpstr>
      <vt:lpstr>Čeho se nejvíc bojíme? (Proč se vlastně musíme bát?)</vt:lpstr>
      <vt:lpstr>Prezentace aplikace PowerPoint</vt:lpstr>
      <vt:lpstr>„Pokud budete mít ve škole NEOHROŽUJÍCÍ PROSTŘEDÍ…  </vt:lpstr>
      <vt:lpstr>Pravidla – limity x sankce</vt:lpstr>
      <vt:lpstr>Pravidla – limity x sankce</vt:lpstr>
      <vt:lpstr>Pravidla – limity x sankce</vt:lpstr>
      <vt:lpstr>Prezentace aplikace PowerPoint</vt:lpstr>
      <vt:lpstr>Osobnost Emoce Stav flow Zóna komfortu Potřeby  (limitů, místa) x přání </vt:lpstr>
      <vt:lpstr>Proč?</vt:lpstr>
      <vt:lpstr>Kdy je zlý pán?</vt:lpstr>
      <vt:lpstr>Kdy je dobrý sluha?</vt:lpstr>
      <vt:lpstr>A co ve škole?</vt:lpstr>
      <vt:lpstr>Vzdělávání</vt:lpstr>
      <vt:lpstr>Ve škole…</vt:lpstr>
      <vt:lpstr>A JAK TO DĚLÁME? </vt:lpstr>
      <vt:lpstr>ZÁŽITEK…</vt:lpstr>
      <vt:lpstr>Prezentace aplikace PowerPoint</vt:lpstr>
      <vt:lpstr>Michal.jahn@seznam.cz, FB, LinkedIn: Michal Jahn,  Hnutí ŽEBŘÍK, z.s. – www.hnuti-zebrik.cz,  SMART Business, s.r.o. – www.smart-business.cz</vt:lpstr>
      <vt:lpstr>Zdroje:</vt:lpstr>
    </vt:vector>
  </TitlesOfParts>
  <Company>S.R.O.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Kalokagathia21</dc:title>
  <dc:creator>Michal Jahn</dc:creator>
  <cp:lastModifiedBy>Lenka Hetová</cp:lastModifiedBy>
  <cp:revision>267</cp:revision>
  <dcterms:created xsi:type="dcterms:W3CDTF">2007-12-14T18:27:56Z</dcterms:created>
  <dcterms:modified xsi:type="dcterms:W3CDTF">2018-11-28T09:10:54Z</dcterms:modified>
</cp:coreProperties>
</file>