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16" r:id="rId2"/>
    <p:sldMasterId id="2147483839" r:id="rId3"/>
    <p:sldMasterId id="2147483873" r:id="rId4"/>
    <p:sldMasterId id="2147483885" r:id="rId5"/>
    <p:sldMasterId id="2147483897" r:id="rId6"/>
    <p:sldMasterId id="2147483909" r:id="rId7"/>
  </p:sldMasterIdLst>
  <p:sldIdLst>
    <p:sldId id="256" r:id="rId8"/>
    <p:sldId id="257" r:id="rId9"/>
    <p:sldId id="265" r:id="rId10"/>
    <p:sldId id="259" r:id="rId11"/>
    <p:sldId id="260" r:id="rId12"/>
    <p:sldId id="261" r:id="rId13"/>
    <p:sldId id="262" r:id="rId14"/>
    <p:sldId id="263" r:id="rId15"/>
    <p:sldId id="264" r:id="rId16"/>
    <p:sldId id="266" r:id="rId17"/>
    <p:sldId id="267" r:id="rId18"/>
    <p:sldId id="270" r:id="rId19"/>
    <p:sldId id="268" r:id="rId20"/>
    <p:sldId id="269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964A8D-A201-495A-843C-3978B5D9C5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1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721DFE-A8ED-4CB7-8EB2-44809D77F5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468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058E61-7C64-4936-B478-A94E2CE991D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6688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462A3-B0D3-41B3-8BD5-DD305B00CA2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0359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BFADB3-C443-469E-9499-3B0DB6990E9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3970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FC77D-EA29-491E-996E-C51E3E9EEDE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6097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82FE91-6208-4FD4-A698-805B8F00B6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5107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E5B24E-E5B3-47DF-9124-2ADFC230515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3551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8778D-6AA3-4A91-9FA4-20D8A59813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7850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03352-A061-4E91-84CD-4CA7680A0F3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50340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D0EF4A-F077-49B3-8ED2-187A5AFDCCA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758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755DDD-67E9-46E3-A557-4B43DC728B7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3919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BF01D9-E880-4E05-B597-B634EEB661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89211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9F19F-1455-4505-8AF8-CB7B5822D72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12910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DCE576-1103-4321-8D0F-FF21BDE828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24653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99C3F7-AB81-4FFF-ACBB-D2DA282298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76904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005F20-E97E-482F-A22E-50119A1549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7388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6BE8C-5124-43CD-9FD0-B1F136E51B5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84735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9B7BB3-C931-4B21-AD63-81A18E298E4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89997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AD5466-AE1F-46FF-BB5F-7A6225B18A0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12728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73AC3D-7E4A-43BF-A989-18EC211BE35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0571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C18C2E-3140-484E-9A56-4937C0E25E4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173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4E1AF3-59CA-408C-91AE-0F6C791FC8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71137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13A1F-E063-42A9-BC24-AA58B9B6F4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94445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EFB8DB-FB2B-46D8-BB33-87E7C6D2AC9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4234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D5D7C-4E04-4006-BECE-30D023C57BF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76123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73B1D-90A1-4EE1-BF18-CB4076B565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06991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1920CB-B405-4121-803E-A23F7C537A4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57613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0706B3-E02F-4555-9F41-8F5A01D26D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13661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012864-3C4D-423C-98B5-8CBC49F52F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443387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2C5C64-1162-4AFB-BE15-046DB554DD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25446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928D0D-ADAF-44AD-8FE2-8D308D414AD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70936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2F13B8-2B16-46ED-A8AE-E68F5621409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756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5BA58E-7149-4AF3-92FF-2F1E6F52A6D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73700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80FE3-ACB1-40BE-B5DC-232495C49A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65195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00BFAC-9F90-46A7-A74F-183253125C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58941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EDAD39-ED01-4AB1-890C-0EF3DC8263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89400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0AB7E0-C047-4426-964E-8CF7593425F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58477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005445-D65D-493B-92B3-283E29EDC51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9339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16A05E-2E14-4BE7-8051-8E3D883C61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09899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100C9-B674-4C12-A91C-4DD5FAF87C6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59526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47DCB-5993-4B87-BA02-BDEEC5C3B8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31201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3A99B-8CB3-41EF-A755-7880CB423C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95787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F0656F-A8E8-4EF1-B59D-64207D03607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955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291663-FDD6-4DFA-B1A8-CB849EC327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138475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EFC4A9-4346-4070-85A7-A8DAAAACDD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64774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ACBD84-C99A-4509-B1D6-730B628D38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16890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E3844F-E76E-49D2-B23C-FD340AA648B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656430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A8942-39B2-4410-8CC2-08913DF208D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934488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66ACB5-8486-41E6-8297-05E71941CB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618203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65A183-4BB9-4C55-BB5A-8E1218AD72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406932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FF56BF-AB81-4B27-883A-8FB49C5860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442411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92E6A-18C6-4B78-985B-E55660C1AE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000356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7CABE-1FA9-47E0-AB5F-8EA7B465F4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145987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B8A689-C15D-49D1-A980-E95BE3AD87E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909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7D3F53-9F2E-4D50-86DC-1242C1A905E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702777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E683A8-6F08-4C39-BB92-7081864D086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980943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FAFA73-15EE-4A97-AFDA-5DDF436831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888686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99732-B2C3-4BAB-AC1D-26AD3D9300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835402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BEAE05-3239-4E32-B357-2774786D2D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4137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DF9F84-7056-4B70-A620-BDB2783B5B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060499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683074-EA34-4715-BCFD-5878FEF9D7E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00004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780A0C-A40D-4114-9EDF-06CCD22DEF8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982590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845DA-56EA-4205-B37C-70530D6AE3A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278742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4B6CAF-58C4-4396-A639-6FE20C3500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962818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389D7-D60C-4BE9-8387-0098E6955E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648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176D96-B2BF-4347-AE0F-0C29636B2CF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937424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835363-5A53-4336-84AE-48AFFE0B2F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82531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B53490-171C-4DBD-B37B-07FCA523A8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97062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B1129-F85C-4974-AF96-559318C8555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453085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FE0406-366A-4975-9702-9D2D8DD51B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754576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1FD02B-7484-43D4-B2AC-17083F8092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941189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3693F1-1899-4A58-9C44-326BCC45B3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915540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3FA4A3-DA9B-4439-8950-53C1878A84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130297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1997A-999A-4A55-9030-CA61ED4E247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7577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E7DF3-0ACA-450B-9F64-55F260FB14A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0808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16FA1C-ED39-4AE2-A2B8-60E1FA0C3C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047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0B869D-E6EA-4EB6-ACE7-68918F789D5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FB14D8A1-B9E3-42CE-BE63-E0C1CFEFC93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5882BA85-8BB6-4925-A81B-E154AF78CC6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B5A2B126-FAE7-473A-8E7B-283266F5C88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D2360C41-2027-4A1B-8D98-643E4B0A01A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99C50354-FFA6-4C1A-A7E1-FACE7851FBA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063F5AFE-308A-4B48-A7BB-845949E3175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l.spurny@kr-olomoucky.cz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Systém výkaznictví preventivních aktivit</a:t>
            </a:r>
            <a:br>
              <a:rPr lang="cs-CZ" altLang="cs-CZ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školství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1447800"/>
            <a:ext cx="8229600" cy="609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sz="36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Specifická prevence obsažená v ŠVP</a:t>
            </a:r>
            <a:endParaRPr lang="cs-CZ" altLang="cs-CZ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14600"/>
            <a:ext cx="888841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447800"/>
            <a:ext cx="8229600" cy="5334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sz="36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Výskyt rizikového chování na škole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86106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447800"/>
            <a:ext cx="8763000" cy="762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sz="35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Jaká hlavní témata a impulsy přichází z terénu?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81000" y="2438400"/>
            <a:ext cx="87630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Časový prostor, snížení přímé vyučovací povinnosti, nedostatek prostoru k efektivní realizaci primární prevence.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endParaRPr lang="cs-CZ" altLang="cs-CZ" sz="28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ohodnocení + finanční prostředky na programy prevence poskytované NNO a lektory.</a:t>
            </a:r>
          </a:p>
          <a:p>
            <a:pPr algn="l" eaLnBrk="1" hangingPunct="1">
              <a:defRPr/>
            </a:pPr>
            <a:endParaRPr lang="cs-CZ" altLang="cs-CZ" sz="28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Dublování funkcí.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447800"/>
            <a:ext cx="8534400" cy="762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sz="35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(zatím) nepovinný, ale vyplatí se používat!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81000" y="2286000"/>
            <a:ext cx="87630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do něj zaznamenávat data průběžně.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Zajistí automatické a přehledné vyhodnocení těchto dat.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Výstupem je jednotná podoba výkazu prevence (PDF).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jej použít jako závěrečnou zprávu o prevenci.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jej použít i jako podklad pro kontrolu ČŠI.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Poskytne cennou zpětnou vazbu o prevenci na škole.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být východiskem pro další preventivní program.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Sumarizuje údaje, poskytne přehledné statistiky.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zcela v souladu s výkonem veřejné státní správy.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752600"/>
            <a:ext cx="7772400" cy="1447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20000"/>
              </a:spcBef>
              <a:defRPr/>
            </a:pPr>
            <a:r>
              <a:rPr lang="cs-CZ" altLang="cs-CZ" sz="3600" b="1" dirty="0" smtClean="0">
                <a:solidFill>
                  <a:srgbClr val="82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cs-CZ" altLang="cs-CZ" sz="3600" b="1" dirty="0" smtClean="0">
                <a:solidFill>
                  <a:srgbClr val="82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cs-CZ" altLang="cs-CZ" b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Děkuji Vám za pozornost!</a:t>
            </a:r>
            <a:r>
              <a:rPr lang="cs-CZ" altLang="cs-CZ" sz="2400" b="1" i="1" dirty="0" smtClean="0">
                <a:solidFill>
                  <a:srgbClr val="82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cs-CZ" altLang="cs-CZ" sz="2400" b="1" i="1" dirty="0" smtClean="0">
                <a:solidFill>
                  <a:srgbClr val="82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cs-CZ" altLang="cs-CZ" sz="6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57200" y="2971800"/>
            <a:ext cx="77724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defRPr/>
            </a:pPr>
            <a:r>
              <a:rPr lang="cs-CZ" altLang="cs-CZ" sz="2400" u="sng" kern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Kontakt:</a:t>
            </a:r>
            <a:r>
              <a:rPr lang="cs-CZ" altLang="cs-CZ" sz="2400" kern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cs-CZ" altLang="cs-CZ" sz="2400" kern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cs-CZ" altLang="cs-CZ" sz="1200" kern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cs-CZ" altLang="cs-CZ" sz="1200" kern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cs-CZ" altLang="cs-CZ" sz="2400" b="1" i="1" kern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PhDr. Ladislav Spurný</a:t>
            </a:r>
            <a:br>
              <a:rPr lang="cs-CZ" altLang="cs-CZ" sz="2400" b="1" i="1" kern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cs-CZ" altLang="cs-CZ" sz="2400" b="1" i="1" kern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krajský koordinátor primární prevence</a:t>
            </a:r>
            <a:br>
              <a:rPr lang="cs-CZ" altLang="cs-CZ" sz="2400" b="1" i="1" kern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cs-CZ" altLang="cs-CZ" sz="2400" b="1" i="1" kern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mail: </a:t>
            </a:r>
            <a:r>
              <a:rPr lang="cs-CZ" altLang="cs-CZ" sz="2400" b="1" i="1" kern="0" dirty="0" smtClean="0">
                <a:solidFill>
                  <a:srgbClr val="FFFF00"/>
                </a:solidFill>
                <a:latin typeface="Times New Roman" pitchFamily="18" charset="0"/>
                <a:ea typeface="+mn-ea"/>
                <a:cs typeface="Times New Roman" pitchFamily="18" charset="0"/>
                <a:hlinkClick r:id="rId3"/>
              </a:rPr>
              <a:t>l.spurny@kr-olomoucky.cz</a:t>
            </a:r>
            <a:r>
              <a:rPr lang="cs-CZ" altLang="cs-CZ" sz="2400" b="1" i="1" kern="0" dirty="0" smtClean="0">
                <a:solidFill>
                  <a:srgbClr val="FFFF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cs-CZ" altLang="cs-CZ" sz="2400" b="1" i="1" kern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cs-CZ" altLang="cs-CZ" sz="2400" b="1" i="1" kern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cs-CZ" altLang="cs-CZ" sz="2400" b="1" i="1" kern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telefon: 585 508 545</a:t>
            </a:r>
            <a:endParaRPr lang="cs-CZ" altLang="cs-CZ" sz="6000" kern="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828800"/>
            <a:ext cx="8229600" cy="1447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sz="36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co je zaměřen systém výkaznictví, proč byl zaveden a jakou má podobu?!</a:t>
            </a:r>
            <a:r>
              <a:rPr lang="cs-CZ" altLang="cs-CZ" sz="40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40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28600" y="2971800"/>
            <a:ext cx="87630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zaměřen na získávání informací o preventivních aktivitách na školách, v okresech, krajích a celé ČR.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endParaRPr lang="cs-CZ" altLang="cs-CZ" sz="2800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Byl zaveden jako zpětná vazba výkonu primární prevence v resortu školství na základě jejího uzákonění.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endParaRPr lang="cs-CZ" altLang="cs-CZ" sz="2800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podobu uživatelsky intuitivního webového rozhraní, které v rámci registrace a obsluhy zvládne každý!</a:t>
            </a:r>
            <a:endParaRPr lang="cs-CZ" altLang="cs-CZ" sz="4000" u="sng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1295400"/>
            <a:ext cx="8229600" cy="685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sz="36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Která témata obsahuje systém výkaznictví?</a:t>
            </a:r>
            <a:endParaRPr lang="cs-CZ" altLang="cs-CZ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09600" y="2209800"/>
            <a:ext cx="8458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Škola a její preventivní program.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Školní metodik prevence.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Specifická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prevence obsažená ve 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vašem ŠVP.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Specifická prevence realizovaná v samostatných preventivních aktivitách a 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programech.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s dalšími cílovými skupinami – pedagogičtí pracovníci 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školy.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s dalšími cílovými skupinami – rodiče a 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Výskyt rizikového 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chování – konkrétní typy.</a:t>
            </a:r>
          </a:p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Vyhodnocení (evaluace) preventivních aktivit </a:t>
            </a:r>
            <a:r>
              <a:rPr lang="cs-CZ" altLang="cs-CZ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sz="4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statistiky </a:t>
            </a:r>
            <a:br>
              <a:rPr lang="cs-CZ" altLang="cs-CZ" sz="48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4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zapojených školách </a:t>
            </a:r>
            <a:br>
              <a:rPr lang="cs-CZ" altLang="cs-CZ" sz="48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4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sumární přehledy výkazů</a:t>
            </a:r>
            <a:br>
              <a:rPr lang="cs-CZ" altLang="cs-CZ" sz="48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4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školní rok 2017/2018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600200"/>
            <a:ext cx="8229600" cy="9144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sz="36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Počet škol zapojených v Olomouckém kraji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28600" y="2590800"/>
            <a:ext cx="87630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endParaRPr lang="cs-CZ" altLang="cs-CZ" sz="4000" u="sng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2895600"/>
            <a:ext cx="46101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462338"/>
            <a:ext cx="3536950" cy="194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752600"/>
            <a:ext cx="8229600" cy="685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sz="36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o stavu výkazů ve školách</a:t>
            </a:r>
            <a:endParaRPr lang="cs-CZ" altLang="cs-CZ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28600" y="2667000"/>
            <a:ext cx="87630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endParaRPr lang="cs-CZ" altLang="cs-CZ" sz="4000" u="sng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71800"/>
            <a:ext cx="4724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395663"/>
            <a:ext cx="35052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1524000"/>
            <a:ext cx="8229600" cy="609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sz="36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Celkový přehled škol a výkazů v kraji</a:t>
            </a:r>
            <a:endParaRPr lang="cs-CZ" altLang="cs-CZ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28600" y="2286000"/>
            <a:ext cx="87630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endParaRPr lang="cs-CZ" altLang="cs-CZ" sz="4000" u="sng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90800"/>
            <a:ext cx="49530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084513"/>
            <a:ext cx="342900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686800" cy="4495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Příklady statistik a jejich tabulkové </a:t>
            </a:r>
            <a:br>
              <a:rPr lang="cs-CZ" altLang="cs-CZ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grafické znázornění </a:t>
            </a:r>
            <a:br>
              <a:rPr lang="cs-CZ" altLang="cs-CZ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 potřeby výkonu </a:t>
            </a:r>
            <a:br>
              <a:rPr lang="cs-CZ" altLang="cs-CZ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primární prevence na školách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447800"/>
            <a:ext cx="8229600" cy="16764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sz="36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Práce s dalšími cílovými skupinami – rodiče a ostatní</a:t>
            </a:r>
            <a:endParaRPr lang="cs-CZ" altLang="cs-CZ" sz="4000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28600" y="2971800"/>
            <a:ext cx="87630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571500" indent="-571500" algn="l" eaLnBrk="1" hangingPunct="1">
              <a:buFont typeface="Wingdings" panose="05000000000000000000" pitchFamily="2" charset="2"/>
              <a:buChar char="Ø"/>
              <a:defRPr/>
            </a:pPr>
            <a:endParaRPr lang="cs-CZ" altLang="cs-CZ" sz="4000" u="sng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429000"/>
            <a:ext cx="49149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606800"/>
            <a:ext cx="31654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314</Words>
  <Application>Microsoft Office PowerPoint</Application>
  <PresentationFormat>Předvádění na obrazovce (4:3)</PresentationFormat>
  <Paragraphs>42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7</vt:i4>
      </vt:variant>
      <vt:variant>
        <vt:lpstr>Nadpisy snímků</vt:lpstr>
      </vt:variant>
      <vt:variant>
        <vt:i4>14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Výchozí návrh</vt:lpstr>
      <vt:lpstr>1_Výchozí návrh</vt:lpstr>
      <vt:lpstr>2_Výchozí návrh</vt:lpstr>
      <vt:lpstr>3_Výchozí návrh</vt:lpstr>
      <vt:lpstr>4_Výchozí návrh</vt:lpstr>
      <vt:lpstr>5_Výchozí návrh</vt:lpstr>
      <vt:lpstr>6_Výchozí návrh</vt:lpstr>
      <vt:lpstr>Systém výkaznictví preventivních aktivit ve školství</vt:lpstr>
      <vt:lpstr>Na co je zaměřen systém výkaznictví, proč byl zaveden a jakou má podobu?! </vt:lpstr>
      <vt:lpstr>Která témata obsahuje systém výkaznictví?</vt:lpstr>
      <vt:lpstr>Základní statistiky  o zapojených školách  a sumární přehledy výkazů za školní rok 2017/2018</vt:lpstr>
      <vt:lpstr>Počet škol zapojených v Olomouckém kraji</vt:lpstr>
      <vt:lpstr>Informace o stavu výkazů ve školách</vt:lpstr>
      <vt:lpstr>Celkový přehled škol a výkazů v kraji</vt:lpstr>
      <vt:lpstr>Příklady statistik a jejich tabulkové  a grafické znázornění  pro potřeby výkonu  primární prevence na školách </vt:lpstr>
      <vt:lpstr>Práce s dalšími cílovými skupinami – rodiče a ostatní</vt:lpstr>
      <vt:lpstr>Specifická prevence obsažená v ŠVP</vt:lpstr>
      <vt:lpstr>Výskyt rizikového chování na škole</vt:lpstr>
      <vt:lpstr>Jaká hlavní témata a impulsy přichází z terénu?</vt:lpstr>
      <vt:lpstr>Je (zatím) nepovinný, ale vyplatí se používat!</vt:lpstr>
      <vt:lpstr> Děkuji Vám za pozornost!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Jana</dc:creator>
  <cp:lastModifiedBy>Lenka Hetová</cp:lastModifiedBy>
  <cp:revision>23</cp:revision>
  <dcterms:created xsi:type="dcterms:W3CDTF">2008-01-15T11:19:01Z</dcterms:created>
  <dcterms:modified xsi:type="dcterms:W3CDTF">2018-11-28T09:13:07Z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/>
  </property>
  <property fmtid="{D5CDD505-2E9C-101B-9397-08002B2CF9AE}" pid="3" name="Status">
    <vt:lpwstr/>
  </property>
</Properties>
</file>