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6" r:id="rId2"/>
    <p:sldMasterId id="2147483839" r:id="rId3"/>
    <p:sldMasterId id="2147483873" r:id="rId4"/>
    <p:sldMasterId id="2147483885" r:id="rId5"/>
    <p:sldMasterId id="2147483897" r:id="rId6"/>
    <p:sldMasterId id="2147483909" r:id="rId7"/>
  </p:sldMasterIdLst>
  <p:sldIdLst>
    <p:sldId id="256" r:id="rId8"/>
    <p:sldId id="257" r:id="rId9"/>
    <p:sldId id="265" r:id="rId10"/>
    <p:sldId id="259" r:id="rId11"/>
    <p:sldId id="260" r:id="rId12"/>
    <p:sldId id="261" r:id="rId13"/>
    <p:sldId id="262" r:id="rId14"/>
    <p:sldId id="263" r:id="rId15"/>
    <p:sldId id="264" r:id="rId16"/>
    <p:sldId id="266" r:id="rId17"/>
    <p:sldId id="267" r:id="rId18"/>
    <p:sldId id="270" r:id="rId19"/>
    <p:sldId id="268" r:id="rId20"/>
    <p:sldId id="269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64A8D-A201-495A-843C-3978B5D9C5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21DFE-A8ED-4CB7-8EB2-44809D77F5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46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58E61-7C64-4936-B478-A94E2CE991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68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462A3-B0D3-41B3-8BD5-DD305B00CA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0359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FADB3-C443-469E-9499-3B0DB6990E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3970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FC77D-EA29-491E-996E-C51E3E9EED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09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2FE91-6208-4FD4-A698-805B8F00B6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10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5B24E-E5B3-47DF-9124-2ADFC23051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55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8778D-6AA3-4A91-9FA4-20D8A59813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785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03352-A061-4E91-84CD-4CA7680A0F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5034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0EF4A-F077-49B3-8ED2-187A5AFDCC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758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55DDD-67E9-46E3-A557-4B43DC728B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919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1D9-E880-4E05-B597-B634EEB66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8921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9F19F-1455-4505-8AF8-CB7B5822D7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291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CE576-1103-4321-8D0F-FF21BDE828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2465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9C3F7-AB81-4FFF-ACBB-D2DA282298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690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05F20-E97E-482F-A22E-50119A1549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7388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6BE8C-5124-43CD-9FD0-B1F136E51B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8473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B7BB3-C931-4B21-AD63-81A18E298E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89997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D5466-AE1F-46FF-BB5F-7A6225B18A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1272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3AC3D-7E4A-43BF-A989-18EC211BE3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057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18C2E-3140-484E-9A56-4937C0E25E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73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E1AF3-59CA-408C-91AE-0F6C791FC8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71137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13A1F-E063-42A9-BC24-AA58B9B6F4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9444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FB8DB-FB2B-46D8-BB33-87E7C6D2AC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4234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D5D7C-4E04-4006-BECE-30D023C57B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7612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73B1D-90A1-4EE1-BF18-CB4076B565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6991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920CB-B405-4121-803E-A23F7C537A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761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706B3-E02F-4555-9F41-8F5A01D26D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366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12864-3C4D-423C-98B5-8CBC49F52F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4338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C5C64-1162-4AFB-BE15-046DB554DD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5446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28D0D-ADAF-44AD-8FE2-8D308D414A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70936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F13B8-2B16-46ED-A8AE-E68F562140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756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BA58E-7149-4AF3-92FF-2F1E6F52A6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370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0FE3-ACB1-40BE-B5DC-232495C49A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65195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0BFAC-9F90-46A7-A74F-183253125C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58941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DAD39-ED01-4AB1-890C-0EF3DC8263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9400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AB7E0-C047-4426-964E-8CF7593425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58477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05445-D65D-493B-92B3-283E29EDC5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339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6A05E-2E14-4BE7-8051-8E3D883C61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9899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100C9-B674-4C12-A91C-4DD5FAF87C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59526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47DCB-5993-4B87-BA02-BDEEC5C3B8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120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3A99B-8CB3-41EF-A755-7880CB423C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95787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0656F-A8E8-4EF1-B59D-64207D0360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955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91663-FDD6-4DFA-B1A8-CB849EC327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3847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FC4A9-4346-4070-85A7-A8DAAAACDD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6477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CBD84-C99A-4509-B1D6-730B628D38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1689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3844F-E76E-49D2-B23C-FD340AA648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65643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A8942-39B2-4410-8CC2-08913DF208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3448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6ACB5-8486-41E6-8297-05E71941CB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1820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5A183-4BB9-4C55-BB5A-8E1218AD72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40693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F56BF-AB81-4B27-883A-8FB49C5860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4241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92E6A-18C6-4B78-985B-E55660C1AE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0035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7CABE-1FA9-47E0-AB5F-8EA7B465F4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4598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8A689-C15D-49D1-A980-E95BE3AD87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09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D3F53-9F2E-4D50-86DC-1242C1A905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0277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683A8-6F08-4C39-BB92-7081864D08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98094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AFA73-15EE-4A97-AFDA-5DDF436831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88868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99732-B2C3-4BAB-AC1D-26AD3D9300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83540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EAE05-3239-4E32-B357-2774786D2D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137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F9F84-7056-4B70-A620-BDB2783B5B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6049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83074-EA34-4715-BCFD-5878FEF9D7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000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80A0C-A40D-4114-9EDF-06CCD22DEF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98259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845DA-56EA-4205-B37C-70530D6AE3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78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B6CAF-58C4-4396-A639-6FE20C350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96281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389D7-D60C-4BE9-8387-0098E6955E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648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76D96-B2BF-4347-AE0F-0C29636B2C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3742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35363-5A53-4336-84AE-48AFFE0B2F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825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53490-171C-4DBD-B37B-07FCA523A8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9706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B1129-F85C-4974-AF96-559318C855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45308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E0406-366A-4975-9702-9D2D8DD51B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75457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FD02B-7484-43D4-B2AC-17083F8092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94118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693F1-1899-4A58-9C44-326BCC45B3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1554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FA4A3-DA9B-4439-8950-53C1878A84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13029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1997A-999A-4A55-9030-CA61ED4E24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57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E7DF3-0ACA-450B-9F64-55F260FB14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80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6FA1C-ED39-4AE2-A2B8-60E1FA0C3C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47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0B869D-E6EA-4EB6-ACE7-68918F789D5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B14D8A1-B9E3-42CE-BE63-E0C1CFEFC93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5882BA85-8BB6-4925-A81B-E154AF78CC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B5A2B126-FAE7-473A-8E7B-283266F5C88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2360C41-2027-4A1B-8D98-643E4B0A01A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9C50354-FFA6-4C1A-A7E1-FACE7851FBA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063F5AFE-308A-4B48-A7BB-845949E3175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.spurny@kr-olomoucky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Systém výkaznictví preventivních aktivit</a:t>
            </a:r>
            <a:br>
              <a:rPr lang="cs-CZ" altLang="cs-CZ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školství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1447800"/>
            <a:ext cx="8229600" cy="60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Specifická prevence obsažená v ŠVP</a:t>
            </a: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8884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229600" cy="533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Výskyt rizikového chování na škole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6106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763000" cy="76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5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hlavní témata a impulsy přichází z terénu?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2438400"/>
            <a:ext cx="8763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prostor, snížení přímé vyučovací povinnosti, nedostatek prostoru k efektivní realizaci primární prevence.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ohodnocení + finanční prostředky na programy prevence poskytované NNO a lektory.</a:t>
            </a:r>
          </a:p>
          <a:p>
            <a:pPr algn="l" eaLnBrk="1" hangingPunct="1">
              <a:defRPr/>
            </a:pPr>
            <a:endParaRPr lang="cs-CZ" altLang="cs-CZ" sz="2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Dublování funkcí.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534400" cy="76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5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(zatím) nepovinný, ale vyplatí se používat!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2286000"/>
            <a:ext cx="8763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do něj zaznamenávat data průběžně.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Zajistí automatické a přehledné vyhodnocení těchto dat.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Výstupem je jednotná podoba výkazu prevence (PDF).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jej použít jako závěrečnou zprávu o prevenci.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jej použít i jako podklad pro kontrolu ČŠI.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Poskytne cennou zpětnou vazbu o prevenci na škole.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východiskem pro další preventivní program.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Sumarizuje údaje, poskytne přehledné statistiky.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zcela v souladu s výkonem veřejné státní správy.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44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cs-CZ" altLang="cs-CZ" sz="3600" b="1" dirty="0" smtClean="0">
                <a:solidFill>
                  <a:srgbClr val="82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cs-CZ" altLang="cs-CZ" sz="3600" b="1" dirty="0" smtClean="0">
                <a:solidFill>
                  <a:srgbClr val="82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Děkuji Vám za pozornost!</a:t>
            </a:r>
            <a:r>
              <a:rPr lang="cs-CZ" altLang="cs-CZ" sz="2400" b="1" i="1" dirty="0" smtClean="0">
                <a:solidFill>
                  <a:srgbClr val="82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cs-CZ" altLang="cs-CZ" sz="2400" b="1" i="1" dirty="0" smtClean="0">
                <a:solidFill>
                  <a:srgbClr val="82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cs-CZ" altLang="cs-CZ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971800"/>
            <a:ext cx="7772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cs-CZ" altLang="cs-CZ" sz="2400" u="sng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Kontakt:</a:t>
            </a:r>
            <a:r>
              <a:rPr lang="cs-CZ" altLang="cs-CZ" sz="24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cs-CZ" altLang="cs-CZ" sz="24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sz="12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cs-CZ" altLang="cs-CZ" sz="12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PhDr. Ladislav Spurný</a:t>
            </a:r>
            <a:b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krajský koordinátor primární prevence</a:t>
            </a:r>
            <a:b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mail: </a:t>
            </a:r>
            <a:r>
              <a:rPr lang="cs-CZ" altLang="cs-CZ" sz="2400" b="1" i="1" kern="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l.spurny@kr-olomoucky.cz</a:t>
            </a:r>
            <a:r>
              <a:rPr lang="cs-CZ" altLang="cs-CZ" sz="2400" b="1" i="1" kern="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cs-CZ" altLang="cs-CZ" sz="2400" b="1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telefon: 585 508 545</a:t>
            </a:r>
            <a:endParaRPr lang="cs-CZ" altLang="cs-CZ" sz="6000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447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co je zaměřen systém výkaznictví, proč byl zaveden a jakou má podobu?!</a:t>
            </a:r>
            <a:r>
              <a:rPr lang="cs-CZ" altLang="cs-CZ" sz="4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4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2971800"/>
            <a:ext cx="8763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zaměřen na získávání informací o preventivních aktivitách na školách, v okresech, krajích a celé ČR.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 zaveden jako zpětná vazba výkonu primární prevence v resortu školství na základě jejího uzákonění.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podobu uživatelsky intuitivního webového rozhraní, které v rámci registrace a obsluhy zvládne každý!</a:t>
            </a:r>
            <a:endParaRPr lang="cs-CZ" altLang="cs-CZ" sz="4000" u="sng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1295400"/>
            <a:ext cx="8229600" cy="68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Která témata obsahuje systém výkaznictví?</a:t>
            </a: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09600" y="2209800"/>
            <a:ext cx="845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a její preventivní program.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metodik prevence.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Specifická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prevence obsažená ve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vašem ŠVP.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Specifická prevence realizovaná v samostatných preventivních aktivitách a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programech.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dalšími cílovými skupinami – pedagogičtí pracovníci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dalšími cílovými skupinami – rodiče a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ostatní.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Výskyt rizikového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 – konkrétní typy.</a:t>
            </a:r>
          </a:p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(evaluace) preventivních aktivit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statistiky </a:t>
            </a:r>
            <a:b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zapojených školách </a:t>
            </a:r>
            <a:b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sumární přehledy výkazů</a:t>
            </a:r>
            <a:b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školní rok 2017/2018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škol zapojených v Olomouckém kraji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2590800"/>
            <a:ext cx="8763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4000" u="sng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895600"/>
            <a:ext cx="46101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62338"/>
            <a:ext cx="353695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229600" cy="68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stavu výkazů ve školách</a:t>
            </a: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2667000"/>
            <a:ext cx="8763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4000" u="sng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4724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95663"/>
            <a:ext cx="35052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1524000"/>
            <a:ext cx="8229600" cy="60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Celkový přehled škol a výkazů v kraji</a:t>
            </a: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2286000"/>
            <a:ext cx="8763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4000" u="sng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4953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84513"/>
            <a:ext cx="3429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6868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statistik a jejich tabulkové </a:t>
            </a:r>
            <a:b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grafické znázornění </a:t>
            </a:r>
            <a:b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potřeby výkonu </a:t>
            </a:r>
            <a:b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prevence na školách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229600" cy="167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3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s dalšími cílovými skupinami – rodiče a ostatní</a:t>
            </a:r>
            <a:endParaRPr lang="cs-CZ" altLang="cs-CZ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" y="2971800"/>
            <a:ext cx="8763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 eaLnBrk="1" hangingPunct="1">
              <a:buFont typeface="Wingdings" panose="05000000000000000000" pitchFamily="2" charset="2"/>
              <a:buChar char="Ø"/>
              <a:defRPr/>
            </a:pPr>
            <a:endParaRPr lang="cs-CZ" altLang="cs-CZ" sz="4000" u="sng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49149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06800"/>
            <a:ext cx="31654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314</Words>
  <Application>Microsoft Office PowerPoint</Application>
  <PresentationFormat>Předvádění na obrazovce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Výchozí návrh</vt:lpstr>
      <vt:lpstr>1_Výchozí návrh</vt:lpstr>
      <vt:lpstr>2_Výchozí návrh</vt:lpstr>
      <vt:lpstr>3_Výchozí návrh</vt:lpstr>
      <vt:lpstr>4_Výchozí návrh</vt:lpstr>
      <vt:lpstr>5_Výchozí návrh</vt:lpstr>
      <vt:lpstr>6_Výchozí návrh</vt:lpstr>
      <vt:lpstr>Systém výkaznictví preventivních aktivit ve školství</vt:lpstr>
      <vt:lpstr>Na co je zaměřen systém výkaznictví, proč byl zaveden a jakou má podobu?! </vt:lpstr>
      <vt:lpstr>Která témata obsahuje systém výkaznictví?</vt:lpstr>
      <vt:lpstr>Základní statistiky  o zapojených školách  a sumární přehledy výkazů za školní rok 2017/2018</vt:lpstr>
      <vt:lpstr>Počet škol zapojených v Olomouckém kraji</vt:lpstr>
      <vt:lpstr>Informace o stavu výkazů ve školách</vt:lpstr>
      <vt:lpstr>Celkový přehled škol a výkazů v kraji</vt:lpstr>
      <vt:lpstr>Příklady statistik a jejich tabulkové  a grafické znázornění  pro potřeby výkonu  primární prevence na školách </vt:lpstr>
      <vt:lpstr>Práce s dalšími cílovými skupinami – rodiče a ostatní</vt:lpstr>
      <vt:lpstr>Specifická prevence obsažená v ŠVP</vt:lpstr>
      <vt:lpstr>Výskyt rizikového chování na škole</vt:lpstr>
      <vt:lpstr>Jaká hlavní témata a impulsy přichází z terénu?</vt:lpstr>
      <vt:lpstr>Je (zatím) nepovinný, ale vyplatí se používat!</vt:lpstr>
      <vt:lpstr> Děkuji Vám za pozornost!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Lenka Hetová</cp:lastModifiedBy>
  <cp:revision>23</cp:revision>
  <dcterms:created xsi:type="dcterms:W3CDTF">2008-01-15T11:19:01Z</dcterms:created>
  <dcterms:modified xsi:type="dcterms:W3CDTF">2018-11-28T09:13:07Z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