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9" r:id="rId3"/>
    <p:sldId id="288" r:id="rId4"/>
    <p:sldId id="291" r:id="rId5"/>
    <p:sldId id="315" r:id="rId6"/>
    <p:sldId id="316" r:id="rId7"/>
    <p:sldId id="318" r:id="rId8"/>
    <p:sldId id="319" r:id="rId9"/>
    <p:sldId id="321" r:id="rId10"/>
    <p:sldId id="320" r:id="rId11"/>
    <p:sldId id="322" r:id="rId12"/>
    <p:sldId id="323" r:id="rId13"/>
    <p:sldId id="324" r:id="rId14"/>
    <p:sldId id="325" r:id="rId15"/>
    <p:sldId id="326" r:id="rId16"/>
    <p:sldId id="327" r:id="rId17"/>
    <p:sldId id="329" r:id="rId18"/>
    <p:sldId id="328" r:id="rId19"/>
    <p:sldId id="330" r:id="rId20"/>
    <p:sldId id="331" r:id="rId21"/>
    <p:sldId id="333" r:id="rId22"/>
    <p:sldId id="317" r:id="rId23"/>
    <p:sldId id="332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DC4"/>
    <a:srgbClr val="7FA6AF"/>
    <a:srgbClr val="A4D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ED2-ECA9-4F70-8548-D5ADFB8F3689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C029-845D-4FA9-83A2-4BCB7D54F1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127073"/>
      </p:ext>
    </p:extLst>
  </p:cSld>
  <p:clrMapOvr>
    <a:masterClrMapping/>
  </p:clrMapOvr>
  <p:transition spd="slow" advClick="0" advTm="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BEF6-F1A3-42F9-9621-F79AEE219C87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20B9-5704-418B-ABB7-F2D0755246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718329"/>
      </p:ext>
    </p:extLst>
  </p:cSld>
  <p:clrMapOvr>
    <a:masterClrMapping/>
  </p:clrMapOvr>
  <p:transition spd="slow" advClick="0" advTm="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B05B-DB21-49AE-B813-BE9182A6AB63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DEBD-0E4E-44F8-879A-BC2CED98E7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611604"/>
      </p:ext>
    </p:extLst>
  </p:cSld>
  <p:clrMapOvr>
    <a:masterClrMapping/>
  </p:clrMapOvr>
  <p:transition spd="slow" advClick="0" advTm="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F1987-6791-47BB-A4A4-A9EE4F9980FD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BA30-B3B2-4FF8-834E-2C0F599D40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631653"/>
      </p:ext>
    </p:extLst>
  </p:cSld>
  <p:clrMapOvr>
    <a:masterClrMapping/>
  </p:clrMapOvr>
  <p:transition spd="slow" advClick="0" advTm="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9E70-791B-4E42-BB0F-8156B83AE48F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6CB5B-4937-4220-AD92-38A9639BEA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165468"/>
      </p:ext>
    </p:extLst>
  </p:cSld>
  <p:clrMapOvr>
    <a:masterClrMapping/>
  </p:clrMapOvr>
  <p:transition spd="slow" advClick="0" advTm="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43DE-4914-45E1-93C4-6BF070C1BF15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9C95-0098-4D99-AC9F-09850E081A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75046"/>
      </p:ext>
    </p:extLst>
  </p:cSld>
  <p:clrMapOvr>
    <a:masterClrMapping/>
  </p:clrMapOvr>
  <p:transition spd="slow" advClick="0" advTm="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BA6B8-B3F3-4269-B8F5-C7C937FE6BC2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A8F02-7924-476E-BEA4-34DED6848F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643854"/>
      </p:ext>
    </p:extLst>
  </p:cSld>
  <p:clrMapOvr>
    <a:masterClrMapping/>
  </p:clrMapOvr>
  <p:transition spd="slow" advClick="0" advTm="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1D736-5B6C-4C50-9BC8-FA879BDE179F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E83D-B2DB-4949-9904-28A80431B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17937"/>
      </p:ext>
    </p:extLst>
  </p:cSld>
  <p:clrMapOvr>
    <a:masterClrMapping/>
  </p:clrMapOvr>
  <p:transition spd="slow" advClick="0" advTm="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8A7D-47F6-4DE5-85D3-91208299754A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4859-9CDD-4A1E-A7EC-5A5AD6C7D9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143963"/>
      </p:ext>
    </p:extLst>
  </p:cSld>
  <p:clrMapOvr>
    <a:masterClrMapping/>
  </p:clrMapOvr>
  <p:transition spd="slow" advClick="0" advTm="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B3695-D91A-435E-B42A-98B229B9D903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42C87-36CB-45BB-A81F-CFB2F4EB0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557405"/>
      </p:ext>
    </p:extLst>
  </p:cSld>
  <p:clrMapOvr>
    <a:masterClrMapping/>
  </p:clrMapOvr>
  <p:transition spd="slow" advClick="0" advTm="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9725-ADE3-4B50-B88E-8C42C8EA5D6C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2FD1-C7C1-4EEA-BA6B-ACC0C3F906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465006"/>
      </p:ext>
    </p:extLst>
  </p:cSld>
  <p:clrMapOvr>
    <a:masterClrMapping/>
  </p:clrMapOvr>
  <p:transition spd="slow" advClick="0" advTm="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B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56AA90-129A-40D5-B260-9205F7EE0226}" type="datetimeFigureOut">
              <a:rPr lang="cs-CZ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76207B-20AE-4BA5-ABDE-FE712F94C3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dace-agrofert.cz/projekty/stipendijni-program-nadace-agrofert-pro-studenty-strednich-skol/" TargetMode="External"/><Relationship Id="rId2" Type="http://schemas.openxmlformats.org/officeDocument/2006/relationships/hyperlink" Target="http://nadacnifondklausovych.cz/Stipendia-1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zts.cz/page/nf_informace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olinkova@sszts.cz" TargetMode="External"/><Relationship Id="rId2" Type="http://schemas.openxmlformats.org/officeDocument/2006/relationships/hyperlink" Target="http://www.sszt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aborska@sszts.cz" TargetMode="External"/><Relationship Id="rId4" Type="http://schemas.openxmlformats.org/officeDocument/2006/relationships/hyperlink" Target="mailto:vojtek@sszts.cz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71375"/>
            <a:ext cx="7772400" cy="2547714"/>
          </a:xfrm>
        </p:spPr>
        <p:txBody>
          <a:bodyPr/>
          <a:lstStyle/>
          <a:p>
            <a:r>
              <a:rPr lang="cs-CZ" sz="6000" b="1" dirty="0" smtClean="0">
                <a:latin typeface="+mn-lt"/>
              </a:rPr>
              <a:t>Střední škola železniční, technická </a:t>
            </a:r>
            <a:br>
              <a:rPr lang="cs-CZ" sz="6000" b="1" dirty="0" smtClean="0">
                <a:latin typeface="+mn-lt"/>
              </a:rPr>
            </a:br>
            <a:r>
              <a:rPr lang="cs-CZ" sz="6000" b="1" dirty="0" smtClean="0">
                <a:latin typeface="+mn-lt"/>
              </a:rPr>
              <a:t>a služeb, Šumperk</a:t>
            </a:r>
            <a:endParaRPr lang="cs-CZ" sz="60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5661247"/>
            <a:ext cx="6400800" cy="900941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</a:rPr>
              <a:t>Gen. Krátkého 30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001">
            <a:off x="3221239" y="3173707"/>
            <a:ext cx="2338511" cy="21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34496"/>
      </p:ext>
    </p:extLst>
  </p:cSld>
  <p:clrMapOvr>
    <a:masterClrMapping/>
  </p:clrMapOvr>
  <p:transition spd="slow" advClick="0" advTm="5851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dirty="0"/>
              <a:t>Oceňování žáků s výbornými studijními výsledky a příkladnou docházkou  </a:t>
            </a:r>
            <a:r>
              <a:rPr lang="cs-CZ" dirty="0" smtClean="0"/>
              <a:t>              </a:t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klasifikačních </a:t>
            </a:r>
            <a:r>
              <a:rPr lang="cs-CZ" dirty="0" smtClean="0"/>
              <a:t>obdobích</a:t>
            </a:r>
          </a:p>
          <a:p>
            <a:r>
              <a:rPr lang="cs-CZ" dirty="0"/>
              <a:t>Oceňování žáků s výbornými </a:t>
            </a:r>
            <a:r>
              <a:rPr lang="cs-CZ" dirty="0" smtClean="0"/>
              <a:t>studijními výsledky u maturitních i závěrečných zkoušek</a:t>
            </a:r>
          </a:p>
          <a:p>
            <a:r>
              <a:rPr lang="cs-CZ" dirty="0" smtClean="0"/>
              <a:t>Odměny pro třídy s nejlepším prospěchem </a:t>
            </a:r>
            <a:br>
              <a:rPr lang="cs-CZ" dirty="0" smtClean="0"/>
            </a:br>
            <a:r>
              <a:rPr lang="cs-CZ" dirty="0" smtClean="0"/>
              <a:t>a nejlepší docházkou</a:t>
            </a:r>
          </a:p>
          <a:p>
            <a:r>
              <a:rPr lang="cs-CZ" dirty="0" smtClean="0"/>
              <a:t>Pomoc motivovaným žákům dosáhnout na stipendia jiných nadací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285412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-675456"/>
            <a:ext cx="8229600" cy="6801619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sz="4000" dirty="0" smtClean="0"/>
              <a:t>Nadace Klausových</a:t>
            </a:r>
          </a:p>
          <a:p>
            <a:pPr marL="0" indent="0">
              <a:buNone/>
            </a:pPr>
            <a:r>
              <a:rPr lang="cs-CZ" sz="4000" dirty="0">
                <a:hlinkClick r:id="rId2"/>
              </a:rPr>
              <a:t>http://</a:t>
            </a:r>
            <a:r>
              <a:rPr lang="cs-CZ" sz="4000" dirty="0" smtClean="0">
                <a:hlinkClick r:id="rId2"/>
              </a:rPr>
              <a:t>nadacnifondklausovych.cz/Stipendia-1/</a:t>
            </a:r>
            <a:endParaRPr lang="cs-CZ" sz="4000" dirty="0" smtClean="0"/>
          </a:p>
          <a:p>
            <a:r>
              <a:rPr lang="cs-CZ" sz="4000" dirty="0" smtClean="0"/>
              <a:t>Stipendijní program Nadace Agrofert</a:t>
            </a:r>
          </a:p>
          <a:p>
            <a:pPr marL="0" indent="0">
              <a:buNone/>
            </a:pPr>
            <a:r>
              <a:rPr lang="cs-CZ" sz="4000" dirty="0" smtClean="0">
                <a:hlinkClick r:id="rId3"/>
              </a:rPr>
              <a:t>https://www.nadace-agrofert.cz/projekty/stipendijni-program-nadace-agrofert-pro-studenty-strednich-skol/</a:t>
            </a:r>
            <a:endParaRPr lang="cs-CZ" sz="4000" dirty="0" smtClean="0"/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217865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592288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Spolupráce s pracovníky Oddělení sociálně právní ochrany dětí</a:t>
            </a:r>
            <a:br>
              <a:rPr lang="cs-CZ" b="1" dirty="0" smtClean="0">
                <a:latin typeface="+mn-lt"/>
              </a:rPr>
            </a:br>
            <a:r>
              <a:rPr lang="cs-CZ" b="1" dirty="0" smtClean="0">
                <a:latin typeface="+mn-lt"/>
              </a:rPr>
              <a:t>a Oddělení sociální pomoci města Šumperka</a:t>
            </a:r>
            <a:br>
              <a:rPr lang="cs-CZ" b="1" dirty="0" smtClean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Intervence v rodině</a:t>
            </a:r>
          </a:p>
          <a:p>
            <a:r>
              <a:rPr lang="cs-CZ" dirty="0" smtClean="0"/>
              <a:t>Poradenství</a:t>
            </a:r>
          </a:p>
          <a:p>
            <a:r>
              <a:rPr lang="cs-CZ" dirty="0" smtClean="0"/>
              <a:t>Účast na výchovných komisích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854679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Schopnost okamžitě řešit sociální potřebnost žáka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dirty="0" smtClean="0"/>
              <a:t>Nadační fond SŠŽTS Šumperk,   30.10</a:t>
            </a:r>
            <a:r>
              <a:rPr lang="cs-CZ" dirty="0"/>
              <a:t>. </a:t>
            </a:r>
            <a:r>
              <a:rPr lang="cs-CZ" dirty="0" smtClean="0"/>
              <a:t>2015</a:t>
            </a: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www.sszts.cz/page/nf_informace.php</a:t>
            </a:r>
            <a:endParaRPr lang="cs-CZ" dirty="0" smtClean="0"/>
          </a:p>
          <a:p>
            <a:r>
              <a:rPr lang="cs-CZ" dirty="0" smtClean="0"/>
              <a:t>Finanční prostředky: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žáci, zákonní zástupci, soukromí dárci, firmy</a:t>
            </a:r>
          </a:p>
          <a:p>
            <a:r>
              <a:rPr lang="cs-CZ" dirty="0" smtClean="0"/>
              <a:t>Rozpočet NF</a:t>
            </a:r>
          </a:p>
          <a:p>
            <a:pPr marL="0" indent="0">
              <a:buNone/>
            </a:pPr>
            <a:r>
              <a:rPr lang="cs-CZ" dirty="0" smtClean="0"/>
              <a:t>Program MŠMT na podporu žáků z jiného sociokulturního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145684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Stanovení postupu při řešení školní neúspěšnosti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řístupová hesla do aplikace Bakaláři</a:t>
            </a:r>
          </a:p>
          <a:p>
            <a:r>
              <a:rPr lang="cs-CZ" dirty="0" smtClean="0"/>
              <a:t>včasné informace TU/UODV zákonným zástupcům</a:t>
            </a:r>
          </a:p>
          <a:p>
            <a:r>
              <a:rPr lang="cs-CZ" dirty="0"/>
              <a:t>s</a:t>
            </a:r>
            <a:r>
              <a:rPr lang="cs-CZ" dirty="0" smtClean="0"/>
              <a:t>polupráce vyučujících, TU, ŠPP</a:t>
            </a:r>
          </a:p>
          <a:p>
            <a:r>
              <a:rPr lang="cs-CZ" dirty="0" smtClean="0"/>
              <a:t>„žák ohrožený školní neúspěšností“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intaktní žák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žák se SVP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5084145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Vypracování podpůrných plánů pro intaktní žáky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16832"/>
            <a:ext cx="8363272" cy="4752528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louhodobá nemoc, zjevné snížení výkonnosti, nedostatečná příprava na vyučování, vysoká absence</a:t>
            </a:r>
          </a:p>
          <a:p>
            <a:r>
              <a:rPr lang="cs-CZ" dirty="0" smtClean="0"/>
              <a:t> selhání individualizované podpory </a:t>
            </a:r>
          </a:p>
          <a:p>
            <a:r>
              <a:rPr lang="cs-CZ" dirty="0"/>
              <a:t>š</a:t>
            </a:r>
            <a:r>
              <a:rPr lang="cs-CZ" dirty="0" smtClean="0"/>
              <a:t>kolní dokument, průběh, vyhodnocení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tříleté a čtyřleté obory</a:t>
            </a:r>
          </a:p>
          <a:p>
            <a:r>
              <a:rPr lang="cs-CZ" dirty="0" smtClean="0"/>
              <a:t>Konzultační hodiny pedagogických </a:t>
            </a:r>
            <a:r>
              <a:rPr lang="cs-CZ" dirty="0" smtClean="0"/>
              <a:t>pracovníků,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individuální konzultace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556383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Opatření ke snížení vysoké absence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3096344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ůsledné vyhodnocování docházky žáka TU </a:t>
            </a:r>
            <a:br>
              <a:rPr lang="cs-CZ" dirty="0" smtClean="0"/>
            </a:br>
            <a:r>
              <a:rPr lang="cs-CZ" dirty="0" smtClean="0"/>
              <a:t>a UODV (rizikové časté krátkodobé absence),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spolupráce se zákonnými zástupci (nad 15 %)</a:t>
            </a:r>
          </a:p>
          <a:p>
            <a:r>
              <a:rPr lang="cs-CZ" dirty="0" smtClean="0"/>
              <a:t>pohovory se žákem nad 25%, podpůrný plán </a:t>
            </a:r>
            <a:br>
              <a:rPr lang="cs-CZ" dirty="0" smtClean="0"/>
            </a:br>
            <a:r>
              <a:rPr lang="cs-CZ" dirty="0" smtClean="0"/>
              <a:t>k doplnění učiva</a:t>
            </a:r>
          </a:p>
          <a:p>
            <a:r>
              <a:rPr lang="cs-CZ" dirty="0" smtClean="0"/>
              <a:t>výchovné komise při vysoké a neomluvené absenci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414215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579296" cy="576064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Seznamovací dny pro 1. ročníky tříletých oborů vzdělání</a:t>
            </a:r>
            <a:r>
              <a:rPr lang="cs-CZ" b="1" dirty="0" smtClean="0">
                <a:latin typeface="+mn-lt"/>
              </a:rPr>
              <a:t/>
            </a:r>
            <a:br>
              <a:rPr lang="cs-CZ" b="1" dirty="0" smtClean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4065315"/>
          </a:xfrm>
        </p:spPr>
        <p:txBody>
          <a:bodyPr/>
          <a:lstStyle/>
          <a:p>
            <a:r>
              <a:rPr lang="cs-CZ" dirty="0" smtClean="0"/>
              <a:t>Podpořit nové  žáky a třídní učitele</a:t>
            </a:r>
          </a:p>
          <a:p>
            <a:r>
              <a:rPr lang="cs-CZ" dirty="0" smtClean="0"/>
              <a:t>Dostatek času na seznámení se se školou, pracovištěm, učitelem odborného výcviku, ŠPP</a:t>
            </a:r>
          </a:p>
          <a:p>
            <a:r>
              <a:rPr lang="cs-CZ" dirty="0" smtClean="0"/>
              <a:t>Prevence rizikového chování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„Když chceš, tak to dokážeš“ Radek </a:t>
            </a:r>
            <a:r>
              <a:rPr lang="cs-CZ" dirty="0" err="1" smtClean="0"/>
              <a:t>Banga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OSPOD, PMS </a:t>
            </a:r>
          </a:p>
          <a:p>
            <a:r>
              <a:rPr lang="cs-CZ" dirty="0" smtClean="0"/>
              <a:t>Seznámení s městem, ZHS OK, dotazníky</a:t>
            </a:r>
          </a:p>
        </p:txBody>
      </p:sp>
    </p:spTree>
    <p:extLst>
      <p:ext uri="{BB962C8B-B14F-4D97-AF65-F5344CB8AC3E}">
        <p14:creationId xmlns:p14="http://schemas.microsoft.com/office/powerpoint/2010/main" val="3154734987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Motivace ke školní práci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omoc při zajištění školních projektů</a:t>
            </a:r>
          </a:p>
          <a:p>
            <a:pPr marL="0" indent="0">
              <a:buNone/>
            </a:pPr>
            <a:r>
              <a:rPr lang="cs-CZ" dirty="0" smtClean="0"/>
              <a:t>  Projekt  „Poznávej svět, poznej povolání“</a:t>
            </a:r>
          </a:p>
          <a:p>
            <a:pPr marL="0" indent="0">
              <a:buNone/>
            </a:pPr>
            <a:r>
              <a:rPr lang="cs-CZ" dirty="0" smtClean="0"/>
              <a:t>Projekt  EDISON</a:t>
            </a:r>
          </a:p>
          <a:p>
            <a:pPr marL="0" indent="0">
              <a:buNone/>
            </a:pPr>
            <a:r>
              <a:rPr lang="cs-CZ" dirty="0" smtClean="0"/>
              <a:t>   Projekt Kreativní partnerství pro </a:t>
            </a:r>
            <a:r>
              <a:rPr lang="cs-CZ" dirty="0"/>
              <a:t>inkluzívní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školu</a:t>
            </a:r>
          </a:p>
          <a:p>
            <a:pPr marL="0" indent="0">
              <a:buNone/>
            </a:pPr>
            <a:r>
              <a:rPr lang="cs-CZ" dirty="0" smtClean="0"/>
              <a:t> Mikulášské </a:t>
            </a:r>
            <a:r>
              <a:rPr lang="cs-CZ" dirty="0"/>
              <a:t>balení </a:t>
            </a:r>
          </a:p>
          <a:p>
            <a:r>
              <a:rPr lang="cs-CZ" dirty="0" smtClean="0"/>
              <a:t>Žákovský parlament (Žákovská rada)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957013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Spolupráce s poradenskými zařízeními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/>
              <a:t>PPP a SPC Olomouckého kraje</a:t>
            </a:r>
          </a:p>
          <a:p>
            <a:r>
              <a:rPr lang="cs-CZ" dirty="0" smtClean="0"/>
              <a:t>SPC Šumperk</a:t>
            </a:r>
          </a:p>
          <a:p>
            <a:endParaRPr lang="cs-CZ" dirty="0"/>
          </a:p>
          <a:p>
            <a:r>
              <a:rPr lang="cs-CZ" dirty="0" smtClean="0"/>
              <a:t>Žáci se SVP</a:t>
            </a:r>
          </a:p>
          <a:p>
            <a:r>
              <a:rPr lang="cs-CZ" dirty="0" smtClean="0"/>
              <a:t>Program primární prevence – Jak se učit?</a:t>
            </a:r>
          </a:p>
          <a:p>
            <a:r>
              <a:rPr lang="cs-CZ" dirty="0" smtClean="0"/>
              <a:t>Poradenství </a:t>
            </a:r>
            <a:endParaRPr lang="cs-CZ" dirty="0" smtClean="0"/>
          </a:p>
          <a:p>
            <a:r>
              <a:rPr lang="cs-CZ" dirty="0" smtClean="0"/>
              <a:t>DVPP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384156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544" y="476672"/>
            <a:ext cx="8229600" cy="1143000"/>
          </a:xfrm>
        </p:spPr>
        <p:txBody>
          <a:bodyPr/>
          <a:lstStyle/>
          <a:p>
            <a:r>
              <a:rPr lang="cs-CZ" sz="4800" b="1" dirty="0" smtClean="0">
                <a:latin typeface="+mn-lt"/>
              </a:rPr>
              <a:t>Školní poradenské pracoviště</a:t>
            </a:r>
            <a:endParaRPr lang="cs-CZ" sz="48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420888"/>
            <a:ext cx="7931224" cy="3705275"/>
          </a:xfrm>
        </p:spPr>
        <p:txBody>
          <a:bodyPr/>
          <a:lstStyle/>
          <a:p>
            <a:r>
              <a:rPr lang="cs-CZ" sz="4000" b="1" dirty="0" smtClean="0"/>
              <a:t>Výchovný poradce</a:t>
            </a:r>
          </a:p>
          <a:p>
            <a:r>
              <a:rPr lang="cs-CZ" sz="4000" b="1" dirty="0" smtClean="0"/>
              <a:t>Školní metodik prevence</a:t>
            </a:r>
          </a:p>
          <a:p>
            <a:r>
              <a:rPr lang="cs-CZ" sz="4000" b="1" dirty="0" smtClean="0"/>
              <a:t>Školní speciální pedagog</a:t>
            </a:r>
          </a:p>
          <a:p>
            <a:r>
              <a:rPr lang="cs-CZ" sz="4000" b="1" dirty="0" smtClean="0"/>
              <a:t>Školní kariérový poradce</a:t>
            </a:r>
          </a:p>
          <a:p>
            <a:pPr marL="0" indent="0">
              <a:buNone/>
            </a:pPr>
            <a:endParaRPr lang="cs-CZ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940162598"/>
      </p:ext>
    </p:extLst>
  </p:cSld>
  <p:clrMapOvr>
    <a:masterClrMapping/>
  </p:clrMapOvr>
  <p:transition spd="slow" advClick="0" advTm="6359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Další vzdělávání pedagogických pracovníků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Š</a:t>
            </a:r>
            <a:r>
              <a:rPr lang="cs-CZ" b="1" dirty="0" smtClean="0"/>
              <a:t>kolení pro </a:t>
            </a:r>
            <a:r>
              <a:rPr lang="cs-CZ" b="1" dirty="0" smtClean="0"/>
              <a:t>sborovnu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/>
              <a:t>Pedagog mezi paragrafy (právní minimum pro </a:t>
            </a:r>
            <a:r>
              <a:rPr lang="cs-CZ" dirty="0" err="1"/>
              <a:t>ped</a:t>
            </a:r>
            <a:r>
              <a:rPr lang="cs-CZ" dirty="0"/>
              <a:t>. pracovníky</a:t>
            </a:r>
            <a:r>
              <a:rPr lang="cs-CZ" dirty="0" smtClean="0"/>
              <a:t>)</a:t>
            </a:r>
          </a:p>
          <a:p>
            <a:r>
              <a:rPr lang="cs-CZ" dirty="0"/>
              <a:t>Hodnocení žáků se </a:t>
            </a:r>
            <a:r>
              <a:rPr lang="cs-CZ" dirty="0" smtClean="0"/>
              <a:t>SVP</a:t>
            </a:r>
          </a:p>
          <a:p>
            <a:r>
              <a:rPr lang="cs-CZ" dirty="0"/>
              <a:t>Šikana ve školní třídě – prevence, diagnostika a </a:t>
            </a:r>
            <a:r>
              <a:rPr lang="cs-CZ" dirty="0" smtClean="0"/>
              <a:t>intervence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86822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pPr algn="l"/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 smtClean="0"/>
              <a:t>Vedení </a:t>
            </a:r>
            <a:r>
              <a:rPr lang="cs-CZ" dirty="0"/>
              <a:t>rozhovoru s rodiči a žáky ve školní </a:t>
            </a:r>
            <a:r>
              <a:rPr lang="cs-CZ" dirty="0" smtClean="0"/>
              <a:t>praxi</a:t>
            </a:r>
          </a:p>
          <a:p>
            <a:r>
              <a:rPr lang="cs-CZ" dirty="0"/>
              <a:t>Hodnocení zaměstnanců, vedení hodnotícího </a:t>
            </a:r>
            <a:r>
              <a:rPr lang="cs-CZ" dirty="0" smtClean="0"/>
              <a:t>pohovoru (Pro </a:t>
            </a:r>
            <a:r>
              <a:rPr lang="cs-CZ" dirty="0"/>
              <a:t>vedoucí pracovníky </a:t>
            </a:r>
            <a:r>
              <a:rPr lang="cs-CZ" dirty="0" smtClean="0"/>
              <a:t>SŠŽTS)</a:t>
            </a:r>
            <a:endParaRPr lang="cs-CZ" dirty="0"/>
          </a:p>
          <a:p>
            <a:r>
              <a:rPr lang="cs-CZ" dirty="0"/>
              <a:t>Hodnocení </a:t>
            </a:r>
            <a:r>
              <a:rPr lang="cs-CZ" dirty="0" smtClean="0"/>
              <a:t>pedagogů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Kvalifikační a specializační studium</a:t>
            </a:r>
          </a:p>
          <a:p>
            <a:pPr marL="0" indent="0">
              <a:buNone/>
            </a:pPr>
            <a:r>
              <a:rPr lang="cs-CZ" b="1" dirty="0" smtClean="0"/>
              <a:t>DVPP </a:t>
            </a:r>
            <a:r>
              <a:rPr lang="cs-CZ" b="1" dirty="0" smtClean="0"/>
              <a:t>v oboru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42253833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B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Kontakty ŠPP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www.sszts.cz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Mgr. Marie Holinková     </a:t>
            </a:r>
            <a:r>
              <a:rPr lang="cs-CZ" dirty="0" smtClean="0">
                <a:hlinkClick r:id="rId3"/>
              </a:rPr>
              <a:t>holinkova@sszts.cz</a:t>
            </a:r>
            <a:endParaRPr lang="cs-CZ" dirty="0" smtClean="0"/>
          </a:p>
          <a:p>
            <a:r>
              <a:rPr lang="cs-CZ" dirty="0" smtClean="0"/>
              <a:t>Ing. Michal Vojtek                 </a:t>
            </a:r>
            <a:r>
              <a:rPr lang="cs-CZ" dirty="0" smtClean="0">
                <a:hlinkClick r:id="rId4"/>
              </a:rPr>
              <a:t>vojtek@sszts.cz</a:t>
            </a:r>
            <a:endParaRPr lang="cs-CZ" dirty="0" smtClean="0"/>
          </a:p>
          <a:p>
            <a:r>
              <a:rPr lang="cs-CZ" dirty="0" smtClean="0"/>
              <a:t>Mgr. Jana Táborská 	       </a:t>
            </a:r>
            <a:r>
              <a:rPr lang="cs-CZ" dirty="0" smtClean="0">
                <a:hlinkClick r:id="rId5"/>
              </a:rPr>
              <a:t>taborska@sszts.cz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201055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869160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Děkujeme za pozornost.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95" y="1052736"/>
            <a:ext cx="4608512" cy="304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089199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3528392"/>
          </a:xfrm>
        </p:spPr>
        <p:txBody>
          <a:bodyPr/>
          <a:lstStyle/>
          <a:p>
            <a:r>
              <a:rPr lang="cs-CZ" sz="6000" b="1" smtClean="0">
                <a:latin typeface="+mn-lt"/>
              </a:rPr>
              <a:t>Strategie předcházení</a:t>
            </a:r>
            <a:br>
              <a:rPr lang="cs-CZ" sz="6000" b="1" smtClean="0">
                <a:latin typeface="+mn-lt"/>
              </a:rPr>
            </a:br>
            <a:r>
              <a:rPr lang="cs-CZ" sz="6000" b="1" smtClean="0">
                <a:latin typeface="+mn-lt"/>
              </a:rPr>
              <a:t> školní neúspěšnosti</a:t>
            </a:r>
            <a:br>
              <a:rPr lang="cs-CZ" sz="6000" b="1" smtClean="0">
                <a:latin typeface="+mn-lt"/>
              </a:rPr>
            </a:br>
            <a:r>
              <a:rPr lang="cs-CZ" sz="6000" b="1" smtClean="0">
                <a:latin typeface="+mn-lt"/>
              </a:rPr>
              <a:t>2018/2019</a:t>
            </a:r>
            <a:endParaRPr lang="cs-CZ" sz="60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4581128"/>
            <a:ext cx="8229600" cy="2276872"/>
          </a:xfrm>
        </p:spPr>
        <p:txBody>
          <a:bodyPr/>
          <a:lstStyle/>
          <a:p>
            <a:pPr marL="0" indent="0" algn="ctr">
              <a:buNone/>
            </a:pPr>
            <a:r>
              <a:rPr lang="cs-CZ" sz="9600" smtClean="0"/>
              <a:t> </a:t>
            </a:r>
            <a:endParaRPr lang="cs-CZ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2125"/>
            <a:ext cx="5904656" cy="172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575453"/>
      </p:ext>
    </p:extLst>
  </p:cSld>
  <p:clrMapOvr>
    <a:masterClrMapping/>
  </p:clrMapOvr>
  <p:transition spd="slow" advClick="0" advTm="6384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096344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5400" b="1" dirty="0" smtClean="0">
                <a:latin typeface="+mn-lt"/>
              </a:rPr>
              <a:t>Včasné vyhledávání žáků ohrožených školní neúspěšností </a:t>
            </a:r>
            <a:endParaRPr lang="cs-CZ" sz="54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pPr marL="0" indent="0" algn="ctr">
              <a:buNone/>
            </a:pPr>
            <a:r>
              <a:rPr lang="cs-CZ" sz="4800" b="1" dirty="0" smtClean="0"/>
              <a:t>Dotazník žáka</a:t>
            </a:r>
          </a:p>
        </p:txBody>
      </p:sp>
    </p:spTree>
    <p:extLst>
      <p:ext uri="{BB962C8B-B14F-4D97-AF65-F5344CB8AC3E}">
        <p14:creationId xmlns:p14="http://schemas.microsoft.com/office/powerpoint/2010/main" val="236518028"/>
      </p:ext>
    </p:extLst>
  </p:cSld>
  <p:clrMapOvr>
    <a:masterClrMapping/>
  </p:clrMapOvr>
  <p:transition spd="slow" advClick="0" advTm="6898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952328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4800" b="1" dirty="0" smtClean="0">
                <a:latin typeface="+mn-lt"/>
              </a:rPr>
              <a:t>Úzká spolupráce všech pedagogických pracovníků </a:t>
            </a:r>
            <a:br>
              <a:rPr lang="cs-CZ" sz="4800" b="1" dirty="0" smtClean="0">
                <a:latin typeface="+mn-lt"/>
              </a:rPr>
            </a:br>
            <a:r>
              <a:rPr lang="cs-CZ" sz="4800" b="1" dirty="0" smtClean="0">
                <a:latin typeface="+mn-lt"/>
              </a:rPr>
              <a:t>a vzájemná informovanos</a:t>
            </a:r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312367"/>
          </a:xfrm>
        </p:spPr>
        <p:txBody>
          <a:bodyPr/>
          <a:lstStyle/>
          <a:p>
            <a:r>
              <a:rPr lang="cs-CZ" dirty="0" smtClean="0"/>
              <a:t>Včasné předávání informací o průběžné docházce, chování, plnění školních povinností, řešení problémů, kontaktů se zákonnými zástupci</a:t>
            </a:r>
          </a:p>
          <a:p>
            <a:r>
              <a:rPr lang="cs-CZ" dirty="0" smtClean="0"/>
              <a:t>Zaznamenání v poznámkách v aplikaci Bakaláři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6279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88232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4800" b="1" dirty="0" smtClean="0">
                <a:latin typeface="+mn-lt"/>
              </a:rPr>
              <a:t>Poskytování preventivních pohovorů školním poradenským pracovištěm</a:t>
            </a:r>
            <a:endParaRPr lang="cs-CZ" sz="48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852936"/>
            <a:ext cx="8064896" cy="316835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Spolupráce se studijním oddělením</a:t>
            </a:r>
          </a:p>
          <a:p>
            <a:pPr marL="0" indent="0">
              <a:buNone/>
            </a:pPr>
            <a:r>
              <a:rPr lang="cs-CZ" dirty="0" smtClean="0"/>
              <a:t>Rizikové faktory: opakování ročníku, přestup </a:t>
            </a:r>
          </a:p>
          <a:p>
            <a:pPr marL="0" indent="0">
              <a:buNone/>
            </a:pPr>
            <a:r>
              <a:rPr lang="cs-CZ" dirty="0" smtClean="0"/>
              <a:t>z jiné školy, </a:t>
            </a:r>
            <a:r>
              <a:rPr lang="cs-CZ" dirty="0"/>
              <a:t>neprospěch, opakovaná vysoká </a:t>
            </a:r>
            <a:r>
              <a:rPr lang="cs-CZ" dirty="0" smtClean="0"/>
              <a:t>absence, nerespektování pravidel, obtížná životní situace</a:t>
            </a:r>
          </a:p>
          <a:p>
            <a:pPr marL="0" indent="0">
              <a:buNone/>
            </a:pPr>
            <a:r>
              <a:rPr lang="cs-CZ" dirty="0" smtClean="0"/>
              <a:t>Ukončení vzdělávání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73269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96144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Důsledné vyhodnocování přijatých opatření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3528392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následné plánované pohovory</a:t>
            </a:r>
            <a:endParaRPr lang="cs-CZ" dirty="0"/>
          </a:p>
          <a:p>
            <a:r>
              <a:rPr lang="cs-CZ" dirty="0" smtClean="0"/>
              <a:t>třídní kniha, průběžné hodnocení, poznámky</a:t>
            </a:r>
          </a:p>
          <a:p>
            <a:r>
              <a:rPr lang="cs-CZ" dirty="0"/>
              <a:t>š</a:t>
            </a:r>
            <a:r>
              <a:rPr lang="cs-CZ" dirty="0" smtClean="0"/>
              <a:t>kolní matrika – výchovná opatření</a:t>
            </a:r>
          </a:p>
          <a:p>
            <a:r>
              <a:rPr lang="cs-CZ" dirty="0"/>
              <a:t>k</a:t>
            </a:r>
            <a:r>
              <a:rPr lang="cs-CZ" dirty="0" smtClean="0"/>
              <a:t>omunikace s TU a UODV</a:t>
            </a:r>
          </a:p>
          <a:p>
            <a:r>
              <a:rPr lang="cs-CZ" dirty="0"/>
              <a:t>n</a:t>
            </a:r>
            <a:r>
              <a:rPr lang="cs-CZ" dirty="0" smtClean="0"/>
              <a:t>ásledná opatření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920423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568952" cy="936104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Využívání motivačních prostředků před a během vzdělávání ve škole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780927"/>
            <a:ext cx="8229600" cy="2952329"/>
          </a:xfrm>
        </p:spPr>
        <p:txBody>
          <a:bodyPr/>
          <a:lstStyle/>
          <a:p>
            <a:r>
              <a:rPr lang="cs-CZ" dirty="0"/>
              <a:t>Burza práce, </a:t>
            </a:r>
            <a:r>
              <a:rPr lang="cs-CZ" dirty="0" err="1"/>
              <a:t>Scholaris</a:t>
            </a:r>
            <a:endParaRPr lang="cs-CZ" dirty="0"/>
          </a:p>
          <a:p>
            <a:r>
              <a:rPr lang="cs-CZ" dirty="0" smtClean="0"/>
              <a:t>Den řemesel, Den otevřených dveří</a:t>
            </a:r>
          </a:p>
          <a:p>
            <a:r>
              <a:rPr lang="cs-CZ" dirty="0" smtClean="0"/>
              <a:t>Náborové akce na základních školách jinak</a:t>
            </a:r>
          </a:p>
          <a:p>
            <a:r>
              <a:rPr lang="cs-CZ" dirty="0" smtClean="0"/>
              <a:t>Praktické dílny na odloučených pracovištích</a:t>
            </a:r>
          </a:p>
          <a:p>
            <a:r>
              <a:rPr lang="cs-CZ" dirty="0" smtClean="0"/>
              <a:t>Exkurze do zajímavých výrobních podniků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633091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568952" cy="936104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400601"/>
          </a:xfrm>
        </p:spPr>
        <p:txBody>
          <a:bodyPr/>
          <a:lstStyle/>
          <a:p>
            <a:r>
              <a:rPr lang="cs-CZ" dirty="0" smtClean="0"/>
              <a:t>Krajská stipendia pro žáky vybraných tříletých a čtyřletých oborů vzdělání</a:t>
            </a:r>
          </a:p>
          <a:p>
            <a:r>
              <a:rPr lang="cs-CZ" dirty="0" smtClean="0"/>
              <a:t>Nejlepší žák oboru</a:t>
            </a:r>
          </a:p>
          <a:p>
            <a:r>
              <a:rPr lang="cs-CZ" dirty="0" smtClean="0"/>
              <a:t>Ocenění žáků za reprezentaci školy </a:t>
            </a:r>
            <a:br>
              <a:rPr lang="cs-CZ" dirty="0" smtClean="0"/>
            </a:br>
            <a:r>
              <a:rPr lang="cs-CZ" dirty="0" smtClean="0"/>
              <a:t>v odborných soutěžích na krajské a celostátní úrovni</a:t>
            </a:r>
          </a:p>
          <a:p>
            <a:r>
              <a:rPr lang="cs-CZ" dirty="0" smtClean="0"/>
              <a:t>Firemní stipendia</a:t>
            </a:r>
          </a:p>
          <a:p>
            <a:r>
              <a:rPr lang="cs-CZ" dirty="0" smtClean="0"/>
              <a:t>Zahraniční odborné praxe (Německo od 2013, Slovensko od 2017, Erasmus + od 2019 </a:t>
            </a:r>
          </a:p>
          <a:p>
            <a:r>
              <a:rPr lang="cs-CZ" dirty="0" smtClean="0"/>
              <a:t>Odborné exkurze u budoucích zaměstnavatelů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094738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</TotalTime>
  <Words>510</Words>
  <Application>Microsoft Office PowerPoint</Application>
  <PresentationFormat>Předvádění na obrazovce (4:3)</PresentationFormat>
  <Paragraphs>122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Střední škola železniční, technická  a služeb, Šumperk</vt:lpstr>
      <vt:lpstr>Školní poradenské pracoviště</vt:lpstr>
      <vt:lpstr>Strategie předcházení  školní neúspěšnosti 2018/2019</vt:lpstr>
      <vt:lpstr>Včasné vyhledávání žáků ohrožených školní neúspěšností </vt:lpstr>
      <vt:lpstr>Úzká spolupráce všech pedagogických pracovníků  a vzájemná informovanost</vt:lpstr>
      <vt:lpstr>Poskytování preventivních pohovorů školním poradenským pracovištěm</vt:lpstr>
      <vt:lpstr>Důsledné vyhodnocování přijatých opatření</vt:lpstr>
      <vt:lpstr>Využívání motivačních prostředků před a během vzdělávání ve škole</vt:lpstr>
      <vt:lpstr>Prezentace aplikace PowerPoint</vt:lpstr>
      <vt:lpstr>Prezentace aplikace PowerPoint</vt:lpstr>
      <vt:lpstr>Prezentace aplikace PowerPoint</vt:lpstr>
      <vt:lpstr>Spolupráce s pracovníky Oddělení sociálně právní ochrany dětí a Oddělení sociální pomoci města Šumperka </vt:lpstr>
      <vt:lpstr>Schopnost okamžitě řešit sociální potřebnost žáka</vt:lpstr>
      <vt:lpstr>Stanovení postupu při řešení školní neúspěšnosti</vt:lpstr>
      <vt:lpstr>Vypracování podpůrných plánů pro intaktní žáky</vt:lpstr>
      <vt:lpstr>Opatření ke snížení vysoké absence</vt:lpstr>
      <vt:lpstr>Seznamovací dny pro 1. ročníky tříletých oborů vzdělání </vt:lpstr>
      <vt:lpstr>Motivace ke školní práci</vt:lpstr>
      <vt:lpstr>Spolupráce s poradenskými zařízeními</vt:lpstr>
      <vt:lpstr>Další vzdělávání pedagogických pracovníků</vt:lpstr>
      <vt:lpstr> </vt:lpstr>
      <vt:lpstr>Kontakty ŠPP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Holinková</dc:creator>
  <cp:lastModifiedBy>holinkova</cp:lastModifiedBy>
  <cp:revision>134</cp:revision>
  <dcterms:created xsi:type="dcterms:W3CDTF">2014-04-07T13:47:53Z</dcterms:created>
  <dcterms:modified xsi:type="dcterms:W3CDTF">2018-10-25T20:08:11Z</dcterms:modified>
</cp:coreProperties>
</file>