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70" r:id="rId3"/>
    <p:sldId id="372" r:id="rId4"/>
    <p:sldId id="428" r:id="rId5"/>
    <p:sldId id="375" r:id="rId6"/>
    <p:sldId id="376" r:id="rId7"/>
    <p:sldId id="377" r:id="rId8"/>
    <p:sldId id="378" r:id="rId9"/>
    <p:sldId id="449" r:id="rId10"/>
    <p:sldId id="298" r:id="rId11"/>
    <p:sldId id="374" r:id="rId12"/>
    <p:sldId id="299" r:id="rId13"/>
    <p:sldId id="429" r:id="rId14"/>
    <p:sldId id="301" r:id="rId15"/>
    <p:sldId id="302" r:id="rId16"/>
    <p:sldId id="303" r:id="rId17"/>
    <p:sldId id="379" r:id="rId18"/>
    <p:sldId id="380" r:id="rId19"/>
    <p:sldId id="436" r:id="rId20"/>
    <p:sldId id="437" r:id="rId21"/>
    <p:sldId id="435" r:id="rId22"/>
    <p:sldId id="433" r:id="rId23"/>
    <p:sldId id="393" r:id="rId24"/>
    <p:sldId id="395" r:id="rId25"/>
    <p:sldId id="394" r:id="rId26"/>
    <p:sldId id="397" r:id="rId27"/>
    <p:sldId id="421" r:id="rId28"/>
    <p:sldId id="444" r:id="rId29"/>
    <p:sldId id="445" r:id="rId30"/>
    <p:sldId id="403" r:id="rId31"/>
    <p:sldId id="406" r:id="rId32"/>
    <p:sldId id="407" r:id="rId33"/>
    <p:sldId id="280" r:id="rId3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E3"/>
    <a:srgbClr val="A50021"/>
    <a:srgbClr val="FFAF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1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ysClr val="window" lastClr="FFFFFF"/>
            </a:solidFill>
            <a:ln w="19050">
              <a:solidFill>
                <a:srgbClr val="C00000"/>
              </a:solidFill>
            </a:ln>
            <a:effectLst/>
          </c:spPr>
          <c:dPt>
            <c:idx val="0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AA1-4C5C-9305-F876A36B23FA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AA1-4C5C-9305-F876A36B23FA}"/>
              </c:ext>
            </c:extLst>
          </c:dPt>
          <c:dPt>
            <c:idx val="2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AA1-4C5C-9305-F876A36B23FA}"/>
              </c:ext>
            </c:extLst>
          </c:dPt>
          <c:dPt>
            <c:idx val="3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AA1-4C5C-9305-F876A36B23FA}"/>
              </c:ext>
            </c:extLst>
          </c:dPt>
          <c:dPt>
            <c:idx val="4"/>
            <c:bubble3D val="0"/>
            <c:spPr>
              <a:solidFill>
                <a:srgbClr val="A50021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AA1-4C5C-9305-F876A36B23FA}"/>
              </c:ext>
            </c:extLst>
          </c:dPt>
          <c:dPt>
            <c:idx val="5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AA1-4C5C-9305-F876A36B23FA}"/>
              </c:ext>
            </c:extLst>
          </c:dPt>
          <c:dPt>
            <c:idx val="6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AA1-4C5C-9305-F876A36B23FA}"/>
              </c:ext>
            </c:extLst>
          </c:dPt>
          <c:dPt>
            <c:idx val="7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AA1-4C5C-9305-F876A36B23FA}"/>
              </c:ext>
            </c:extLst>
          </c:dPt>
          <c:dPt>
            <c:idx val="8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AA1-4C5C-9305-F876A36B23FA}"/>
              </c:ext>
            </c:extLst>
          </c:dPt>
          <c:dLbls>
            <c:delete val="1"/>
          </c:dLbls>
          <c:val>
            <c:numRef>
              <c:f>List1!$A$1:$A$9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AA1-4C5C-9305-F876A36B23FA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ysClr val="window" lastClr="FFFFFF"/>
            </a:solidFill>
            <a:ln w="19050">
              <a:solidFill>
                <a:srgbClr val="C00000"/>
              </a:solidFill>
            </a:ln>
            <a:effectLst/>
          </c:spPr>
          <c:dPt>
            <c:idx val="0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99-480C-875E-DE3ED5EF034E}"/>
              </c:ext>
            </c:extLst>
          </c:dPt>
          <c:dPt>
            <c:idx val="1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B99-480C-875E-DE3ED5EF034E}"/>
              </c:ext>
            </c:extLst>
          </c:dPt>
          <c:dPt>
            <c:idx val="2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99-480C-875E-DE3ED5EF034E}"/>
              </c:ext>
            </c:extLst>
          </c:dPt>
          <c:dPt>
            <c:idx val="3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99-480C-875E-DE3ED5EF034E}"/>
              </c:ext>
            </c:extLst>
          </c:dPt>
          <c:dPt>
            <c:idx val="4"/>
            <c:bubble3D val="0"/>
            <c:spPr>
              <a:solidFill>
                <a:srgbClr val="A50021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B99-480C-875E-DE3ED5EF034E}"/>
              </c:ext>
            </c:extLst>
          </c:dPt>
          <c:dPt>
            <c:idx val="5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B99-480C-875E-DE3ED5EF034E}"/>
              </c:ext>
            </c:extLst>
          </c:dPt>
          <c:dPt>
            <c:idx val="6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B99-480C-875E-DE3ED5EF034E}"/>
              </c:ext>
            </c:extLst>
          </c:dPt>
          <c:dPt>
            <c:idx val="7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B99-480C-875E-DE3ED5EF034E}"/>
              </c:ext>
            </c:extLst>
          </c:dPt>
          <c:dPt>
            <c:idx val="8"/>
            <c:bubble3D val="0"/>
            <c:spPr>
              <a:solidFill>
                <a:sysClr val="window" lastClr="FFFFFF"/>
              </a:solidFill>
              <a:ln w="19050">
                <a:solidFill>
                  <a:srgbClr val="C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B99-480C-875E-DE3ED5EF034E}"/>
              </c:ext>
            </c:extLst>
          </c:dPt>
          <c:dLbls>
            <c:delete val="1"/>
          </c:dLbls>
          <c:val>
            <c:numRef>
              <c:f>List1!$A$1:$A$9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B99-480C-875E-DE3ED5EF034E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0D54CE-8E7D-45B6-B008-D77AC8994703}" type="datetimeFigureOut">
              <a:rPr lang="cs-CZ" smtClean="0"/>
              <a:t>25. 10. 2018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3C299-CE89-4E93-8042-1591B3F0318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1433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10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763085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E7264BA4-6984-431D-B433-7E8F959596DE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30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26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26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470803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11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519525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12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4045551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13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879819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14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588879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15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2213067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4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30332A6A-6963-4E15-B089-E430F15DB955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16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44451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44452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1203006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E7264BA4-6984-431D-B433-7E8F959596DE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28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26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26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4221139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6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eaLnBrk="1" hangingPunct="1"/>
            <a:fld id="{E7264BA4-6984-431D-B433-7E8F959596DE}" type="slidenum">
              <a:rPr lang="en-US" altLang="cs-CZ" sz="1200">
                <a:solidFill>
                  <a:srgbClr val="000000"/>
                </a:solidFill>
                <a:latin typeface="Times New Roman" charset="0"/>
              </a:rPr>
              <a:pPr eaLnBrk="1" hangingPunct="1"/>
              <a:t>29</a:t>
            </a:fld>
            <a:endParaRPr lang="en-US" altLang="cs-CZ" sz="12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752643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752644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cs-CZ" smtClean="0"/>
          </a:p>
        </p:txBody>
      </p:sp>
    </p:spTree>
    <p:extLst>
      <p:ext uri="{BB962C8B-B14F-4D97-AF65-F5344CB8AC3E}">
        <p14:creationId xmlns:p14="http://schemas.microsoft.com/office/powerpoint/2010/main" val="529380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11" name="AutoShape 2" descr="data:image/png;base64,iVBORw0KGgoAAAANSUhEUgAAAOEAAADhCAMAAAAJbSJIAAAAeFBMVEU7WZj///8sT5O3v9RAXJokSpE3VpdacKQzU5Xj5u6Ek7iWosI1VZbq7fRDYJza3+r5+vyrttDQ1+WGmL7L0eH09vpfd6pLZqBrgrFQaaC/xthacaTm6/PDzN9heat5jbemscwMP4yNncAiSJCaqch1h7OAkruxvNRQ5noeAAAEJUlEQVR4nO3dyXLiMBSFYVmAJBLLMwZCBppOwvu/YTNkWDQNit3SvVKdf5ENlZS/soiMLRuRnbNd2xcilYq+7eyHTJx+VrWWRlFv139MGanr6ltY6qR455TR5aewKXLqzfFSXjRnYVmktwPPqaI8Ciud5h48luvqIKwN9XZ4zNSZsDrVMXpMaSs6Sb0VXpOdaFMepIdh2oo+5UF6GKa9SOdQ7XKp+xBCCCGEEEIIIYQQupXKjcmVENPvxPT0glJ5fnjRnF+PtFya9dtuO+lKW2VfVQv7WJZN9/Swr7evu7u3lZ5Sb+mQlJGzflvOF9mtFtbexXfGXsnl3aS6ifvsPjahksW+dObFJ1Sqf3DffREK5XJ/+70XsTAXO3tbFLHQrLuf+2ISypf5EGBEwt0gXzxCuR0IjESoxH4oMBKhGbwHIxHK1+HAKITm5YeHMbEJ882AeT4qoWzGACMQmqETYSxC1Y8aoxEIZ5NxQPZCtR4JZC+UD4kL89WPP/HGJhx+PBqHUE1H70LmQtOOBjIXjjyc4S9U/fhByls49oCNv1CMngyZC0/3JKUt3PxEsrB2fiHW157MuzNvPrl/04WRs79jDBSydvSVq6UyRsV3uXfmNhvaVsZ6LVs6ffZ9XEV745lausz3i57zG+166tnlJOJ9tHvw8MnJ5TRpQ72VY3I6ZnuNd4wehA7n8u060v+ip1wuqJURvwvdJvx93EKHczRx36IsHc4Fr6J+FIKLMO4nBbgIlxCyzkU4TV9IvZGjghBC/kEIIf8ghJB/EELIPwgh5B+EEPJIXcll7azIr/2FY8TAYqP/3dphNc213z+2IT6hau5uG0b2OEtd+ER76SaAsE5eSLzmK4DwnfbilH/hgvjym3/h4yb12aIkvjjlX0i93Ma/kHg6DCAkng4DCHfEazX8C9+SF1IvCvMvpF5Q5F1of6cubKiXvXkXki/s8y4kX1/rXUh+v4x3IfnSRd/CxTP1yUTfwjn1hO9d2JB/g4xv4RM10LtwQj0dehduUxdW9Cv5fQvJp0PfwgX9KnDfQvJd6Fs4p72yFkDI4Hsb85eLt9B/5nCT7LVft+SfnY7EC/fPf/XL4c6uSzfgR3En/qk01mJcC0II+QchhPyDEEL+QQgh/yCEkH8QQsg/CCHkH4QQ8g9CCPkHIYT8gxBC/kEIIf8ghJB/EELIPwgh5B+EEPIPQgj5ByGE/IMQQv5BCCH/IISQfxBCyD8IIeQfhBDyL6CQ6IlZwYSF6GkeZBNKqHpB9LilUELTCqLnvIQSyk5Ymi/6CCRU2oqsJhmmgYSmzkRWaYpnSoUR5ro6CLOyIBinQYSqKLOjMGuK8HsxhDAvmuwszEptQu9G/0JldJl9CrOq1jIs0rNQGanrKvsWZpnt2j7kAZxfYdG3nf34K38ArA5OdTHdpNAAAAAASUVORK5CYII="/>
          <p:cNvSpPr>
            <a:spLocks noChangeAspect="1" noChangeArrowheads="1"/>
          </p:cNvSpPr>
          <p:nvPr userDrawn="1"/>
        </p:nvSpPr>
        <p:spPr bwMode="auto">
          <a:xfrm>
            <a:off x="2137234" y="495759"/>
            <a:ext cx="1113966" cy="111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737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1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367262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6514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2105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600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266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6356733"/>
            <a:ext cx="12192000" cy="50126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82737" y="6433717"/>
            <a:ext cx="3394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(NE)ÚSPĚŠNÝ ŽÁK, Olomouc</a:t>
            </a:r>
            <a:r>
              <a:rPr lang="cs-CZ" b="1" baseline="0" dirty="0" smtClean="0">
                <a:solidFill>
                  <a:schemeClr val="bg1"/>
                </a:solidFill>
              </a:rPr>
              <a:t> 2018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12" name="Obdélník 11"/>
          <p:cNvSpPr/>
          <p:nvPr userDrawn="1"/>
        </p:nvSpPr>
        <p:spPr>
          <a:xfrm>
            <a:off x="8322366" y="6433717"/>
            <a:ext cx="3818224" cy="3583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 userDrawn="1"/>
        </p:nvSpPr>
        <p:spPr>
          <a:xfrm>
            <a:off x="8339986" y="6433717"/>
            <a:ext cx="382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VŠB – Technická univerzita</a:t>
            </a:r>
            <a:r>
              <a:rPr lang="cs-CZ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Ostrava</a:t>
            </a:r>
            <a:endParaRPr lang="cs-CZ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4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1" y="1401149"/>
            <a:ext cx="12192000" cy="23876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r>
              <a:rPr lang="cs-CZ" sz="8800" b="1" dirty="0" smtClean="0">
                <a:solidFill>
                  <a:srgbClr val="A50021"/>
                </a:solidFill>
                <a:latin typeface="+mn-lt"/>
              </a:rPr>
              <a:t>Rozvoj soft </a:t>
            </a:r>
            <a:r>
              <a:rPr lang="cs-CZ" sz="8800" b="1" dirty="0" err="1" smtClean="0">
                <a:solidFill>
                  <a:srgbClr val="A50021"/>
                </a:solidFill>
                <a:latin typeface="+mn-lt"/>
              </a:rPr>
              <a:t>skills</a:t>
            </a:r>
            <a:r>
              <a:rPr lang="cs-CZ" sz="16100" b="1" dirty="0" smtClean="0">
                <a:solidFill>
                  <a:srgbClr val="A50021"/>
                </a:solidFill>
                <a:latin typeface="+mn-lt"/>
              </a:rPr>
              <a:t/>
            </a:r>
            <a:br>
              <a:rPr lang="cs-CZ" sz="16100" b="1" dirty="0" smtClean="0">
                <a:solidFill>
                  <a:srgbClr val="A50021"/>
                </a:solidFill>
                <a:latin typeface="+mn-lt"/>
              </a:rPr>
            </a:br>
            <a:r>
              <a:rPr lang="cs-CZ" sz="4300" b="1" spc="-100" dirty="0" smtClean="0">
                <a:solidFill>
                  <a:srgbClr val="A50021"/>
                </a:solidFill>
                <a:latin typeface="+mn-lt"/>
              </a:rPr>
              <a:t> </a:t>
            </a:r>
            <a:r>
              <a:rPr lang="cs-CZ" sz="3600" b="1" spc="-100" dirty="0" smtClean="0">
                <a:solidFill>
                  <a:srgbClr val="A50021"/>
                </a:solidFill>
                <a:latin typeface="+mn-lt"/>
              </a:rPr>
              <a:t>jako podpora uplatnitelnosti </a:t>
            </a:r>
            <a:r>
              <a:rPr lang="cs-CZ" sz="3600" b="1" spc="-100" dirty="0" smtClean="0">
                <a:solidFill>
                  <a:srgbClr val="A50021"/>
                </a:solidFill>
                <a:latin typeface="+mn-lt"/>
              </a:rPr>
              <a:t>na trhu práce</a:t>
            </a:r>
            <a:endParaRPr lang="en-GB" sz="4300" b="1" spc="-100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5" name="Podnadpis 2"/>
          <p:cNvSpPr>
            <a:spLocks noGrp="1"/>
          </p:cNvSpPr>
          <p:nvPr>
            <p:ph type="subTitle" idx="1"/>
          </p:nvPr>
        </p:nvSpPr>
        <p:spPr>
          <a:xfrm>
            <a:off x="2" y="4085617"/>
            <a:ext cx="12191998" cy="228828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cs-CZ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Jiří Balcar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VŠB – Technická univerzita Ostrava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jiri.balcar@vsb.cz</a:t>
            </a:r>
            <a:endParaRPr lang="cs-CZ" sz="2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3"/>
          <p:cNvSpPr txBox="1">
            <a:spLocks noChangeArrowheads="1"/>
          </p:cNvSpPr>
          <p:nvPr/>
        </p:nvSpPr>
        <p:spPr bwMode="auto">
          <a:xfrm>
            <a:off x="2888874" y="429016"/>
            <a:ext cx="6444411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Kompetence</a:t>
            </a:r>
            <a:endParaRPr lang="cs-CZ" altLang="cs-CZ" sz="5000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0548329"/>
              </p:ext>
            </p:extLst>
          </p:nvPr>
        </p:nvGraphicFramePr>
        <p:xfrm>
          <a:off x="2928060" y="2277022"/>
          <a:ext cx="7343860" cy="38882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2850">
                <a:tc>
                  <a:txBody>
                    <a:bodyPr/>
                    <a:lstStyle/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Obecné tvrdé kompetence</a:t>
                      </a:r>
                    </a:p>
                    <a:p>
                      <a:pPr algn="ctr"/>
                      <a:endParaRPr lang="cs-C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Obecné</a:t>
                      </a:r>
                      <a:r>
                        <a:rPr lang="cs-CZ" sz="1800" baseline="0" dirty="0" smtClean="0">
                          <a:solidFill>
                            <a:schemeClr val="bg1"/>
                          </a:solidFill>
                        </a:rPr>
                        <a:t> měkké kompetence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cap="small" baseline="0" dirty="0" smtClean="0">
                          <a:solidFill>
                            <a:schemeClr val="bg1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kern="1200" cap="all" normalizeH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Míra přenositelnosti</a:t>
                      </a:r>
                      <a:endParaRPr lang="cs-CZ" sz="1800" b="1" kern="1200" cap="all" normalizeH="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kompetence</a:t>
                      </a:r>
                    </a:p>
                    <a:p>
                      <a:pPr algn="ctr"/>
                      <a:endParaRPr lang="cs-C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kompetence</a:t>
                      </a:r>
                      <a:endParaRPr lang="cs-CZ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cap="small" baseline="0" dirty="0" smtClean="0">
                          <a:solidFill>
                            <a:schemeClr val="bg1"/>
                          </a:solidFill>
                        </a:rPr>
                        <a:t>Specifické</a:t>
                      </a:r>
                      <a:endParaRPr lang="cs-CZ" sz="1800" b="1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3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sm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sm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sm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1800" b="1" kern="1200" cap="sm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9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33363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3"/>
          <p:cNvSpPr txBox="1">
            <a:spLocks noChangeArrowheads="1"/>
          </p:cNvSpPr>
          <p:nvPr/>
        </p:nvSpPr>
        <p:spPr bwMode="auto">
          <a:xfrm>
            <a:off x="2888874" y="429016"/>
            <a:ext cx="6444411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Kompetence</a:t>
            </a:r>
            <a:endParaRPr lang="cs-CZ" altLang="cs-CZ" sz="5000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4380834"/>
              </p:ext>
            </p:extLst>
          </p:nvPr>
        </p:nvGraphicFramePr>
        <p:xfrm>
          <a:off x="2928060" y="2277022"/>
          <a:ext cx="7343860" cy="388828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2850">
                <a:tc>
                  <a:txBody>
                    <a:bodyPr/>
                    <a:lstStyle/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Obecné tvrdé kompetence</a:t>
                      </a:r>
                    </a:p>
                    <a:p>
                      <a:pPr algn="ctr"/>
                      <a:endParaRPr lang="cs-C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Obecné</a:t>
                      </a:r>
                      <a:r>
                        <a:rPr lang="cs-CZ" sz="1800" baseline="0" dirty="0" smtClean="0">
                          <a:solidFill>
                            <a:schemeClr val="bg1"/>
                          </a:solidFill>
                        </a:rPr>
                        <a:t> měkké kompetence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cap="small" baseline="0" dirty="0" smtClean="0">
                          <a:solidFill>
                            <a:schemeClr val="bg1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1800" b="1" kern="1200" cap="all" normalizeH="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Míra přenositelnosti</a:t>
                      </a:r>
                      <a:endParaRPr lang="cs-CZ" sz="1800" b="1" kern="1200" cap="all" normalizeH="0" baseline="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50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kompetence</a:t>
                      </a:r>
                    </a:p>
                    <a:p>
                      <a:pPr algn="ctr"/>
                      <a:endParaRPr lang="cs-C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kompetence</a:t>
                      </a:r>
                      <a:endParaRPr lang="cs-CZ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cap="small" baseline="0" dirty="0" smtClean="0">
                          <a:solidFill>
                            <a:schemeClr val="bg1"/>
                          </a:solidFill>
                        </a:rPr>
                        <a:t>Specifické</a:t>
                      </a:r>
                      <a:endParaRPr lang="cs-CZ" sz="1800" b="1" cap="small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823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sm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sm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sm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1800" b="1" kern="1200" cap="sm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990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480170" y="3213005"/>
            <a:ext cx="447782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000" b="1" dirty="0" smtClean="0"/>
              <a:t>primární třízení uchazečů o zaměstnání</a:t>
            </a:r>
            <a:endParaRPr lang="cs-CZ" sz="2000" b="1" dirty="0"/>
          </a:p>
          <a:p>
            <a:pPr algn="r"/>
            <a:r>
              <a:rPr lang="cs-CZ" sz="1400" dirty="0" smtClean="0"/>
              <a:t>(např. kvalifikace, diplom)</a:t>
            </a:r>
            <a:endParaRPr lang="cs-CZ" sz="1400" dirty="0"/>
          </a:p>
        </p:txBody>
      </p:sp>
      <p:sp>
        <p:nvSpPr>
          <p:cNvPr id="6" name="Obdélník 5"/>
          <p:cNvSpPr/>
          <p:nvPr/>
        </p:nvSpPr>
        <p:spPr>
          <a:xfrm>
            <a:off x="7319977" y="3213004"/>
            <a:ext cx="305333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 smtClean="0"/>
              <a:t>rozhodující faktor</a:t>
            </a:r>
            <a:r>
              <a:rPr lang="cs-CZ" sz="2000" b="1" dirty="0"/>
              <a:t/>
            </a:r>
            <a:br>
              <a:rPr lang="cs-CZ" sz="2000" b="1" dirty="0"/>
            </a:br>
            <a:r>
              <a:rPr lang="cs-CZ" sz="1400" dirty="0" smtClean="0"/>
              <a:t>(výběr nejlepšího z možných uchazečů) </a:t>
            </a:r>
            <a:endParaRPr lang="cs-CZ" sz="1400" dirty="0"/>
          </a:p>
        </p:txBody>
      </p:sp>
      <p:cxnSp>
        <p:nvCxnSpPr>
          <p:cNvPr id="3" name="Přímá spojnice se šipkou 2"/>
          <p:cNvCxnSpPr/>
          <p:nvPr/>
        </p:nvCxnSpPr>
        <p:spPr bwMode="auto">
          <a:xfrm flipH="1" flipV="1">
            <a:off x="3678072" y="3720770"/>
            <a:ext cx="905957" cy="1580195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8" name="Přímá spojnice se šipkou 7"/>
          <p:cNvCxnSpPr>
            <a:endCxn id="6" idx="2"/>
          </p:cNvCxnSpPr>
          <p:nvPr/>
        </p:nvCxnSpPr>
        <p:spPr bwMode="auto">
          <a:xfrm flipV="1">
            <a:off x="7721944" y="3828557"/>
            <a:ext cx="1124701" cy="147241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4852500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54864"/>
              </p:ext>
            </p:extLst>
          </p:nvPr>
        </p:nvGraphicFramePr>
        <p:xfrm>
          <a:off x="2928060" y="2209801"/>
          <a:ext cx="7343860" cy="3955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8321">
                <a:tc>
                  <a:txBody>
                    <a:bodyPr/>
                    <a:lstStyle/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Obecné tvrdé kompetence</a:t>
                      </a:r>
                    </a:p>
                    <a:p>
                      <a:pPr algn="ctr"/>
                      <a:endParaRPr lang="cs-C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smtClean="0">
                          <a:solidFill>
                            <a:schemeClr val="bg1"/>
                          </a:solidFill>
                        </a:rPr>
                        <a:t>Obecné</a:t>
                      </a:r>
                      <a:r>
                        <a:rPr lang="cs-CZ" sz="1800" baseline="0" smtClean="0">
                          <a:solidFill>
                            <a:schemeClr val="bg1"/>
                          </a:solidFill>
                        </a:rPr>
                        <a:t> měkké kompetence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PŘENOSITELNOST</a:t>
                      </a:r>
                      <a:endParaRPr lang="cs-CZ" sz="20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32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1800" b="1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endParaRPr lang="cs-CZ" sz="1800" b="1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kompetence</a:t>
                      </a:r>
                    </a:p>
                    <a:p>
                      <a:pPr algn="ctr"/>
                      <a:endParaRPr lang="cs-CZ" sz="18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kompetence</a:t>
                      </a:r>
                      <a:endParaRPr lang="cs-CZ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SPECIFICKÉ</a:t>
                      </a:r>
                      <a:endParaRPr lang="cs-CZ" sz="2400" b="1" cap="small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5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24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03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4535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54864"/>
              </p:ext>
            </p:extLst>
          </p:nvPr>
        </p:nvGraphicFramePr>
        <p:xfrm>
          <a:off x="2928060" y="2209801"/>
          <a:ext cx="7343860" cy="3955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88321">
                <a:tc>
                  <a:txBody>
                    <a:bodyPr/>
                    <a:lstStyle/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dirty="0" smtClean="0">
                          <a:solidFill>
                            <a:schemeClr val="bg1"/>
                          </a:solidFill>
                        </a:rPr>
                        <a:t>Obecné tvrdé kompetence</a:t>
                      </a:r>
                    </a:p>
                    <a:p>
                      <a:pPr algn="ctr"/>
                      <a:endParaRPr lang="cs-CZ" sz="1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cs-CZ" sz="180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1800" smtClean="0">
                          <a:solidFill>
                            <a:schemeClr val="bg1"/>
                          </a:solidFill>
                        </a:rPr>
                        <a:t>Obecné</a:t>
                      </a:r>
                      <a:r>
                        <a:rPr lang="cs-CZ" sz="1800" baseline="0" smtClean="0">
                          <a:solidFill>
                            <a:schemeClr val="bg1"/>
                          </a:solidFill>
                        </a:rPr>
                        <a:t> měkké kompetence</a:t>
                      </a:r>
                      <a:endParaRPr lang="cs-CZ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PŘENOSITELNOST</a:t>
                      </a:r>
                      <a:endParaRPr lang="cs-CZ" sz="20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8321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1800" b="1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endParaRPr lang="cs-CZ" sz="1800" b="1" kern="120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1800" b="1" kern="120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kompetence</a:t>
                      </a:r>
                    </a:p>
                    <a:p>
                      <a:pPr algn="ctr"/>
                      <a:endParaRPr lang="cs-CZ" sz="180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cs-CZ" sz="18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cs-CZ" sz="18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kompetence</a:t>
                      </a:r>
                      <a:endParaRPr lang="cs-CZ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SPECIFICKÉ</a:t>
                      </a:r>
                      <a:endParaRPr lang="cs-CZ" sz="2400" b="1" cap="small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158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24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703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1120802" y="2133025"/>
            <a:ext cx="4990277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000" b="1" dirty="0" smtClean="0"/>
              <a:t>zvyšují pravděpodobnost získání zaměstnání</a:t>
            </a:r>
          </a:p>
          <a:p>
            <a:pPr algn="r"/>
            <a:r>
              <a:rPr lang="cs-CZ" sz="1400" dirty="0" smtClean="0"/>
              <a:t>(získány na školách a v zaměstnání)</a:t>
            </a:r>
            <a:endParaRPr lang="cs-CZ" sz="1400" dirty="0"/>
          </a:p>
        </p:txBody>
      </p:sp>
      <p:sp>
        <p:nvSpPr>
          <p:cNvPr id="5" name="Obdélník 4"/>
          <p:cNvSpPr/>
          <p:nvPr/>
        </p:nvSpPr>
        <p:spPr>
          <a:xfrm>
            <a:off x="2080296" y="4148987"/>
            <a:ext cx="40307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2000" b="1" dirty="0" smtClean="0"/>
              <a:t>snižují pravděpodobnost propuštění</a:t>
            </a:r>
          </a:p>
          <a:p>
            <a:pPr algn="r"/>
            <a:r>
              <a:rPr lang="cs-CZ" sz="1400" dirty="0" smtClean="0"/>
              <a:t>(získány v zaměstnání) </a:t>
            </a:r>
            <a:endParaRPr lang="cs-CZ" sz="1400" dirty="0"/>
          </a:p>
        </p:txBody>
      </p:sp>
      <p:cxnSp>
        <p:nvCxnSpPr>
          <p:cNvPr id="6" name="Přímá spojnice se šipkou 5"/>
          <p:cNvCxnSpPr/>
          <p:nvPr/>
        </p:nvCxnSpPr>
        <p:spPr bwMode="auto">
          <a:xfrm flipH="1" flipV="1">
            <a:off x="6111080" y="2386907"/>
            <a:ext cx="3225041" cy="632257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7" name="Přímá spojnice se šipkou 6"/>
          <p:cNvCxnSpPr/>
          <p:nvPr/>
        </p:nvCxnSpPr>
        <p:spPr bwMode="auto">
          <a:xfrm flipH="1" flipV="1">
            <a:off x="6111079" y="4402869"/>
            <a:ext cx="3222206" cy="62247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bg1">
                <a:lumMod val="65000"/>
              </a:schemeClr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66026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3"/>
          <p:cNvSpPr txBox="1">
            <a:spLocks noChangeArrowheads="1"/>
          </p:cNvSpPr>
          <p:nvPr/>
        </p:nvSpPr>
        <p:spPr bwMode="auto">
          <a:xfrm>
            <a:off x="2888874" y="429016"/>
            <a:ext cx="6444411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Kompetence</a:t>
            </a:r>
            <a:endParaRPr lang="cs-CZ" altLang="cs-CZ" sz="5000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6572075"/>
              </p:ext>
            </p:extLst>
          </p:nvPr>
        </p:nvGraphicFramePr>
        <p:xfrm>
          <a:off x="2928060" y="2191109"/>
          <a:ext cx="7343860" cy="397383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95175">
                <a:tc>
                  <a:txBody>
                    <a:bodyPr/>
                    <a:lstStyle/>
                    <a:p>
                      <a:pPr algn="ctr"/>
                      <a:endParaRPr lang="cs-CZ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Obecné tvrdé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</a:rPr>
                        <a:t> dovednosti</a:t>
                      </a:r>
                      <a:endParaRPr lang="cs-CZ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Obecné měkké dovednosti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PŘENOSITELNOST</a:t>
                      </a:r>
                      <a:endParaRPr lang="cs-CZ" sz="20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517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dovednosti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dovednosti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SPECIFICKÉ</a:t>
                      </a:r>
                      <a:endParaRPr lang="cs-CZ" sz="2400" b="1" cap="small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362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24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127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8871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3"/>
          <p:cNvSpPr txBox="1">
            <a:spLocks noChangeArrowheads="1"/>
          </p:cNvSpPr>
          <p:nvPr/>
        </p:nvSpPr>
        <p:spPr bwMode="auto">
          <a:xfrm>
            <a:off x="2888874" y="429016"/>
            <a:ext cx="6444411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Kompetence</a:t>
            </a:r>
            <a:endParaRPr lang="cs-CZ" altLang="cs-CZ" sz="5000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239315"/>
              </p:ext>
            </p:extLst>
          </p:nvPr>
        </p:nvGraphicFramePr>
        <p:xfrm>
          <a:off x="2928060" y="2173858"/>
          <a:ext cx="7343860" cy="3991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01666">
                <a:tc>
                  <a:txBody>
                    <a:bodyPr/>
                    <a:lstStyle/>
                    <a:p>
                      <a:pPr algn="ctr"/>
                      <a:endParaRPr lang="cs-CZ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Obecné tvrdé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</a:rPr>
                        <a:t> dovednosti</a:t>
                      </a:r>
                      <a:endParaRPr lang="cs-CZ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Obecné měkké dovednosti</a:t>
                      </a:r>
                      <a:endParaRPr lang="cs-CZ" sz="2400" dirty="0">
                        <a:solidFill>
                          <a:schemeClr val="bg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PŘENOSITELNOST</a:t>
                      </a:r>
                      <a:endParaRPr lang="cs-CZ" sz="20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1666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dovednosti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dovednosti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SPECIFICKÉ</a:t>
                      </a:r>
                      <a:endParaRPr lang="cs-CZ" sz="2400" b="1" cap="small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039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24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7363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61576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428" name="Text Box 3"/>
          <p:cNvSpPr txBox="1">
            <a:spLocks noChangeArrowheads="1"/>
          </p:cNvSpPr>
          <p:nvPr/>
        </p:nvSpPr>
        <p:spPr bwMode="auto">
          <a:xfrm>
            <a:off x="2888874" y="429016"/>
            <a:ext cx="6444411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Kompetence</a:t>
            </a:r>
            <a:endParaRPr lang="cs-CZ" altLang="cs-CZ" sz="5000" dirty="0">
              <a:solidFill>
                <a:srgbClr val="FFFFFF"/>
              </a:solidFill>
              <a:latin typeface="Calibri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9814783"/>
              </p:ext>
            </p:extLst>
          </p:nvPr>
        </p:nvGraphicFramePr>
        <p:xfrm>
          <a:off x="2928060" y="2130725"/>
          <a:ext cx="7343860" cy="403422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467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92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1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38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17895">
                <a:tc>
                  <a:txBody>
                    <a:bodyPr/>
                    <a:lstStyle/>
                    <a:p>
                      <a:pPr algn="ctr"/>
                      <a:endParaRPr lang="cs-CZ" sz="32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cs-CZ" sz="2400" dirty="0" smtClean="0">
                          <a:solidFill>
                            <a:schemeClr val="bg1"/>
                          </a:solidFill>
                        </a:rPr>
                        <a:t>Obecné tvrdé</a:t>
                      </a:r>
                      <a:r>
                        <a:rPr lang="cs-CZ" sz="2400" baseline="0" dirty="0" smtClean="0">
                          <a:solidFill>
                            <a:schemeClr val="bg1"/>
                          </a:solidFill>
                        </a:rPr>
                        <a:t> dovednosti</a:t>
                      </a:r>
                      <a:endParaRPr lang="cs-CZ" sz="24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176213" indent="-1762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endParaRPr lang="cs-CZ" sz="700" b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176213" indent="-1762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Zvyšují zaměstnatelnost</a:t>
                      </a:r>
                      <a:endParaRPr lang="cs-CZ" sz="1600" b="0" baseline="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marL="176213" indent="-176213" algn="l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Rozhodující faktor</a:t>
                      </a:r>
                      <a:br>
                        <a:rPr lang="cs-CZ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</a:br>
                      <a:r>
                        <a:rPr lang="cs-CZ" sz="1600" b="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při výběru zaměstnanců</a:t>
                      </a: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OBECNÉ</a:t>
                      </a: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PŘENOSITELNOST</a:t>
                      </a:r>
                      <a:endParaRPr lang="cs-CZ" sz="20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7895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endParaRPr lang="cs-CZ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tvrdé dovednosti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3200" b="1" kern="1200" dirty="0" smtClean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457200" rtl="0" eaLnBrk="1" latinLnBrk="0" hangingPunct="1"/>
                      <a:r>
                        <a:rPr lang="cs-CZ" sz="2400" b="1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Specifické měkké dovednosti</a:t>
                      </a:r>
                      <a:endParaRPr lang="cs-CZ" sz="2400" dirty="0">
                        <a:solidFill>
                          <a:schemeClr val="tx1"/>
                        </a:solidFill>
                      </a:endParaRPr>
                    </a:p>
                  </a:txBody>
                  <a:tcPr marL="91428" marR="91428" marT="45714" marB="45714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cap="small" baseline="0" dirty="0" smtClean="0">
                          <a:solidFill>
                            <a:srgbClr val="C00000"/>
                          </a:solidFill>
                        </a:rPr>
                        <a:t>SPECIFICKÉ</a:t>
                      </a:r>
                      <a:endParaRPr lang="cs-CZ" sz="2400" b="1" cap="small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28" marR="91428" marT="45714" marB="45714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cs-CZ" sz="1800" b="1" kern="1200" cap="small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vert="vert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5479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Tvrdé</a:t>
                      </a:r>
                      <a:endParaRPr lang="cs-CZ" sz="18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400" b="1" kern="1200" cap="all" baseline="0" dirty="0" smtClean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měkké</a:t>
                      </a:r>
                      <a:endParaRPr lang="cs-CZ" sz="2400" b="1" kern="1200" cap="all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2954">
                <a:tc gridSpan="2"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cs-CZ" sz="2000" b="1" kern="1200" cap="all" normalizeH="0" baseline="0" dirty="0" smtClean="0">
                          <a:solidFill>
                            <a:srgbClr val="A50021"/>
                          </a:solidFill>
                          <a:latin typeface="+mn-lt"/>
                          <a:ea typeface="+mn-ea"/>
                          <a:cs typeface="+mn-cs"/>
                        </a:rPr>
                        <a:t>obsah</a:t>
                      </a:r>
                      <a:endParaRPr lang="cs-CZ" sz="1800" b="1" kern="1200" cap="all" normalizeH="0" baseline="0" dirty="0">
                        <a:solidFill>
                          <a:srgbClr val="A5002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8" marR="91428" marT="45714" marB="4571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cs-CZ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L="91428" marR="91428" marT="45714" marB="45714" vert="vert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3094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9788" y="497947"/>
            <a:ext cx="1143969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MĚKKÉ DOVEDNOSTI…</a:t>
            </a:r>
          </a:p>
          <a:p>
            <a:endParaRPr lang="cs-CZ" sz="30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Lidé s rozvinutými měkkými dovednostmi jsou produktivnější a mají vyšší mzdy</a:t>
            </a:r>
            <a:br>
              <a:rPr lang="cs-CZ" sz="2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23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Měkké dovednosti jsou stejně produktivní jako tvrdé dovednosti</a:t>
            </a: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23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Produktivita tvrdých (a měkkých) dovedností pochází z jejich </a:t>
            </a: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kombinace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Zaměstnanost </a:t>
            </a:r>
            <a:r>
              <a:rPr lang="cs-CZ" sz="2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roste v povoláních požadujících měkké a tvrdé dovednosti zároveň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Průmysl 4.0 nejméně ohrožuje zaměstnanost v povoláních požadujících měkké dovednosti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i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Mají výrazné pozitivní přesahy do osobního života</a:t>
            </a:r>
            <a:endParaRPr lang="cs-CZ" sz="2300" b="1" dirty="0"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98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2051050"/>
            <a:ext cx="12192000" cy="2387600"/>
          </a:xfrm>
          <a:solidFill>
            <a:srgbClr val="A50021"/>
          </a:solidFill>
        </p:spPr>
        <p:txBody>
          <a:bodyPr rtlCol="0"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6600" b="1" dirty="0" smtClean="0">
                <a:solidFill>
                  <a:schemeClr val="bg1"/>
                </a:solidFill>
                <a:latin typeface="+mn-lt"/>
              </a:rPr>
              <a:t>Které dovednosti rozvíjet?</a:t>
            </a:r>
            <a:endParaRPr lang="cs-CZ" sz="6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08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Grafika 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1"/>
          <a:stretch/>
        </p:blipFill>
        <p:spPr bwMode="auto">
          <a:xfrm>
            <a:off x="1668991" y="1022881"/>
            <a:ext cx="8604250" cy="45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878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229" y="1729535"/>
            <a:ext cx="7141471" cy="341693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3200" dirty="0" smtClean="0"/>
              <a:t>co to je</a:t>
            </a:r>
            <a:r>
              <a:rPr lang="en-GB" sz="3200" dirty="0" smtClean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3200" dirty="0" smtClean="0"/>
              <a:t>má smysl je rozvíjet?</a:t>
            </a:r>
            <a:r>
              <a:rPr lang="en-GB" sz="3200" dirty="0" smtClean="0"/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3200" dirty="0" smtClean="0"/>
              <a:t>které rozvíjet</a:t>
            </a:r>
            <a:r>
              <a:rPr lang="en-GB" sz="3200" dirty="0" smtClean="0"/>
              <a:t>?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cs-CZ" sz="3200" dirty="0" smtClean="0"/>
              <a:t>jak je rozvíjet</a:t>
            </a:r>
            <a:r>
              <a:rPr lang="en-GB" sz="3200" dirty="0" smtClean="0"/>
              <a:t>?</a:t>
            </a:r>
            <a:r>
              <a:rPr lang="cs-CZ" sz="3200" dirty="0" smtClean="0"/>
              <a:t>	</a:t>
            </a:r>
            <a:endParaRPr lang="en-GB" sz="3200" dirty="0"/>
          </a:p>
        </p:txBody>
      </p:sp>
      <p:sp>
        <p:nvSpPr>
          <p:cNvPr id="4" name="Obdélník 3"/>
          <p:cNvSpPr/>
          <p:nvPr/>
        </p:nvSpPr>
        <p:spPr>
          <a:xfrm rot="16200000">
            <a:off x="903270" y="2742728"/>
            <a:ext cx="3746025" cy="1288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4800" b="1" dirty="0" smtClean="0">
                <a:solidFill>
                  <a:srgbClr val="A50021"/>
                </a:solidFill>
              </a:rPr>
              <a:t>MĚKKÉ</a:t>
            </a:r>
            <a:br>
              <a:rPr lang="cs-CZ" sz="4800" b="1" dirty="0" smtClean="0">
                <a:solidFill>
                  <a:srgbClr val="A50021"/>
                </a:solidFill>
              </a:rPr>
            </a:br>
            <a:r>
              <a:rPr lang="cs-CZ" sz="4800" b="1" dirty="0" smtClean="0">
                <a:solidFill>
                  <a:srgbClr val="A50021"/>
                </a:solidFill>
              </a:rPr>
              <a:t> DOVEDNOSTI</a:t>
            </a:r>
            <a:endParaRPr lang="cs-CZ" sz="48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49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15"/>
          <p:cNvSpPr txBox="1">
            <a:spLocks noChangeArrowheads="1"/>
          </p:cNvSpPr>
          <p:nvPr/>
        </p:nvSpPr>
        <p:spPr bwMode="auto">
          <a:xfrm>
            <a:off x="1737257" y="1329268"/>
            <a:ext cx="8572500" cy="407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cs-CZ" altLang="cs-CZ" sz="2800" b="1">
              <a:solidFill>
                <a:srgbClr val="C9F692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Grafika TS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7"/>
          <a:stretch/>
        </p:blipFill>
        <p:spPr bwMode="auto">
          <a:xfrm>
            <a:off x="1668994" y="1022882"/>
            <a:ext cx="8604250" cy="458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612393" y="408024"/>
            <a:ext cx="18742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cs-CZ" altLang="cs-CZ" sz="1200" b="1" dirty="0" smtClean="0">
                <a:solidFill>
                  <a:srgbClr val="C80000"/>
                </a:solidFill>
              </a:rPr>
              <a:t>dovednosti potřebné</a:t>
            </a:r>
            <a:br>
              <a:rPr lang="cs-CZ" altLang="cs-CZ" sz="1200" b="1" dirty="0" smtClean="0">
                <a:solidFill>
                  <a:srgbClr val="C80000"/>
                </a:solidFill>
              </a:rPr>
            </a:br>
            <a:r>
              <a:rPr lang="cs-CZ" altLang="cs-CZ" sz="1200" b="1" dirty="0" smtClean="0">
                <a:solidFill>
                  <a:srgbClr val="C80000"/>
                </a:solidFill>
              </a:rPr>
              <a:t>pro jednotlivá povolání</a:t>
            </a:r>
            <a:endParaRPr lang="cs-CZ" altLang="cs-CZ" sz="1200" b="1" dirty="0">
              <a:solidFill>
                <a:srgbClr val="C80000"/>
              </a:solidFill>
            </a:endParaRPr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 flipH="1">
            <a:off x="8923866" y="869690"/>
            <a:ext cx="688525" cy="306386"/>
          </a:xfrm>
          <a:prstGeom prst="line">
            <a:avLst/>
          </a:prstGeom>
          <a:noFill/>
          <a:ln w="9525">
            <a:solidFill>
              <a:srgbClr val="C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156688" y="1137478"/>
            <a:ext cx="18133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cs-CZ" altLang="cs-CZ" sz="1200" b="1" dirty="0" smtClean="0">
                <a:solidFill>
                  <a:srgbClr val="C80000"/>
                </a:solidFill>
              </a:rPr>
              <a:t>dovednosti použitelné</a:t>
            </a:r>
            <a:br>
              <a:rPr lang="cs-CZ" altLang="cs-CZ" sz="1200" b="1" dirty="0" smtClean="0">
                <a:solidFill>
                  <a:srgbClr val="C80000"/>
                </a:solidFill>
              </a:rPr>
            </a:br>
            <a:r>
              <a:rPr lang="cs-CZ" altLang="cs-CZ" sz="1200" b="1" dirty="0" smtClean="0">
                <a:solidFill>
                  <a:srgbClr val="C80000"/>
                </a:solidFill>
              </a:rPr>
              <a:t>v rámci sektoru</a:t>
            </a:r>
            <a:endParaRPr lang="cs-CZ" altLang="cs-CZ" sz="1200" b="1" dirty="0">
              <a:solidFill>
                <a:srgbClr val="C80000"/>
              </a:solidFill>
            </a:endParaRPr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4656669" y="1599143"/>
            <a:ext cx="719138" cy="287338"/>
          </a:xfrm>
          <a:prstGeom prst="line">
            <a:avLst/>
          </a:prstGeom>
          <a:noFill/>
          <a:ln w="9525">
            <a:solidFill>
              <a:srgbClr val="C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>
            <a:off x="4656669" y="1599143"/>
            <a:ext cx="1079500" cy="1152525"/>
          </a:xfrm>
          <a:prstGeom prst="line">
            <a:avLst/>
          </a:prstGeom>
          <a:noFill/>
          <a:ln w="9525">
            <a:solidFill>
              <a:srgbClr val="C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>
            <a:off x="4656669" y="1599143"/>
            <a:ext cx="1079500" cy="1152525"/>
          </a:xfrm>
          <a:prstGeom prst="line">
            <a:avLst/>
          </a:prstGeom>
          <a:noFill/>
          <a:ln w="9525">
            <a:solidFill>
              <a:srgbClr val="C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>
            <a:off x="4656669" y="1599143"/>
            <a:ext cx="1008063" cy="2879725"/>
          </a:xfrm>
          <a:prstGeom prst="line">
            <a:avLst/>
          </a:prstGeom>
          <a:noFill/>
          <a:ln w="9525">
            <a:solidFill>
              <a:srgbClr val="C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3359682" y="4047068"/>
            <a:ext cx="288925" cy="504825"/>
          </a:xfrm>
          <a:prstGeom prst="line">
            <a:avLst/>
          </a:prstGeom>
          <a:noFill/>
          <a:ln w="9525">
            <a:solidFill>
              <a:srgbClr val="C8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77185" y="4623331"/>
            <a:ext cx="19094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cs-CZ" altLang="cs-CZ" sz="1200" b="1" dirty="0" smtClean="0">
                <a:solidFill>
                  <a:srgbClr val="C80000"/>
                </a:solidFill>
              </a:rPr>
              <a:t>dovednosti použitelné</a:t>
            </a:r>
            <a:br>
              <a:rPr lang="cs-CZ" altLang="cs-CZ" sz="1200" b="1" dirty="0" smtClean="0">
                <a:solidFill>
                  <a:srgbClr val="C80000"/>
                </a:solidFill>
              </a:rPr>
            </a:br>
            <a:r>
              <a:rPr lang="cs-CZ" altLang="cs-CZ" sz="1200" b="1" dirty="0" smtClean="0">
                <a:solidFill>
                  <a:srgbClr val="C80000"/>
                </a:solidFill>
              </a:rPr>
              <a:t>v rámci celé ekonomiky</a:t>
            </a:r>
            <a:endParaRPr lang="cs-CZ" altLang="cs-CZ" sz="1200" b="1" dirty="0">
              <a:solidFill>
                <a:srgbClr val="C8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9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9788" y="464566"/>
            <a:ext cx="1143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MĚKKÉ DOVEDNOSTI PRO CELOU EKONOMIKU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746677"/>
              </p:ext>
            </p:extLst>
          </p:nvPr>
        </p:nvGraphicFramePr>
        <p:xfrm>
          <a:off x="503052" y="1247060"/>
          <a:ext cx="10952348" cy="481643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554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56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248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6009">
                <a:tc rowSpan="2"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effectLst/>
                        </a:rPr>
                        <a:t>Měkké dovednosti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5002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effectLst/>
                        </a:rPr>
                        <a:t>Zaměstnanci (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N = 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effectLst/>
                        </a:rPr>
                        <a:t>1,500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1200"/>
                        </a:spcAft>
                      </a:pPr>
                      <a:r>
                        <a:rPr lang="cs-CZ" sz="1600" dirty="0" smtClean="0">
                          <a:solidFill>
                            <a:schemeClr val="bg1"/>
                          </a:solidFill>
                          <a:effectLst/>
                        </a:rPr>
                        <a:t>Zaměstnanci s VŠ (</a:t>
                      </a:r>
                      <a:r>
                        <a:rPr lang="cs-CZ" sz="1600" dirty="0">
                          <a:solidFill>
                            <a:schemeClr val="bg1"/>
                          </a:solidFill>
                          <a:effectLst/>
                        </a:rPr>
                        <a:t>N = 209</a:t>
                      </a:r>
                      <a:r>
                        <a:rPr lang="cs-CZ" sz="1600" dirty="0" smtClean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cs-CZ" sz="2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9908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</a:rPr>
                        <a:t>Průměrná úroveň (0-5)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</a:rPr>
                        <a:t>Podíl osob s úrovní 4-5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</a:rPr>
                        <a:t>Průměrná úroveň (0-5)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solidFill>
                            <a:schemeClr val="bg1"/>
                          </a:solidFill>
                          <a:effectLst/>
                        </a:rPr>
                        <a:t>Podíl osob s úrovní 4-5</a:t>
                      </a:r>
                      <a:endParaRPr lang="cs-CZ" sz="20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Samostatnost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T w="38100" cmpd="sng">
                      <a:noFill/>
                    </a:lnT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3,47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45,60 %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4,34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85,65 %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Výkonnost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3,40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36,73 %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4,02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80,86 %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Flexibilit</a:t>
                      </a: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3,24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26,13 %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3,97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72,25 %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Effe</a:t>
                      </a:r>
                      <a:r>
                        <a:rPr lang="cs-CZ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ktivní</a:t>
                      </a: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komunikace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3,24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36,87 %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4,26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82,30 %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</a:t>
                      </a:r>
                      <a:r>
                        <a:rPr lang="cs-CZ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oaktivní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přístup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3,23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30,47 %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4,11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76,08 %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Řešení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problémů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3,20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33,33 %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4,03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76,08 %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</a:t>
                      </a:r>
                      <a:r>
                        <a:rPr lang="cs-CZ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ánování</a:t>
                      </a: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 organizace práce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3,11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33,40 %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3,99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77,99 %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Spolupráce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3,09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27,87 %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3,78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70,33 %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DD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Podnikavost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3,05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16,40 %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3,59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42,58 %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Zvládání zátěže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3,02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23,67 %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3,68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66,51 %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Celoživotní vzdělávání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2,67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9,47 %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3,78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70,81 %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Objevování a orientace v informacích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2,58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20,33 %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3,68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87,08 %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Uspokojování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zákaznických potřeb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1,93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24,00 %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3,27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58,85 %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Ovlivňování</a:t>
                      </a:r>
                      <a:r>
                        <a:rPr lang="cs-CZ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ostatních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1,84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18,53 %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3,37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82,30 %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72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Leadership</a:t>
                      </a:r>
                      <a:endParaRPr lang="cs-CZ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0,86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13,20 %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2,23</a:t>
                      </a:r>
                      <a:endParaRPr lang="cs-CZ" sz="2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50,72 %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02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9788" y="464566"/>
            <a:ext cx="1143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MĚKKÉ DOVEDNOSTI NA ÚROVNI POVOLÁNÍ </a:t>
            </a:r>
            <a:r>
              <a:rPr lang="cs-CZ" sz="3200" b="1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(www.NSP.CZ)</a:t>
            </a:r>
            <a:endParaRPr lang="cs-CZ" sz="3200" b="1" dirty="0" smtClean="0">
              <a:solidFill>
                <a:srgbClr val="A500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22381" t="9722" r="23333" b="3192"/>
          <a:stretch/>
        </p:blipFill>
        <p:spPr>
          <a:xfrm>
            <a:off x="419788" y="1570008"/>
            <a:ext cx="5080000" cy="4584048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/>
          <a:srcRect l="22460" t="9254" r="23492" b="2911"/>
          <a:stretch/>
        </p:blipFill>
        <p:spPr>
          <a:xfrm>
            <a:off x="6574971" y="1586623"/>
            <a:ext cx="5036458" cy="460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2051050"/>
            <a:ext cx="12192000" cy="2387600"/>
          </a:xfrm>
          <a:solidFill>
            <a:srgbClr val="A50021"/>
          </a:solidFill>
        </p:spPr>
        <p:txBody>
          <a:bodyPr rtlCol="0" anchor="ctr" anchorCtr="1">
            <a:normAutofit/>
          </a:bodyPr>
          <a:lstStyle/>
          <a:p>
            <a:pPr>
              <a:defRPr/>
            </a:pPr>
            <a:r>
              <a:rPr lang="cs-CZ" sz="7100" b="1" dirty="0" smtClean="0">
                <a:solidFill>
                  <a:schemeClr val="bg1"/>
                </a:solidFill>
                <a:latin typeface="+mn-lt"/>
              </a:rPr>
              <a:t>Jak měkké dovednosti rozvíjet? </a:t>
            </a:r>
            <a:endParaRPr lang="cs-CZ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8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2"/>
          <p:cNvSpPr txBox="1">
            <a:spLocks/>
          </p:cNvSpPr>
          <p:nvPr/>
        </p:nvSpPr>
        <p:spPr>
          <a:xfrm>
            <a:off x="734432" y="683872"/>
            <a:ext cx="9577967" cy="51790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7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200" b="1" dirty="0" smtClean="0">
                <a:solidFill>
                  <a:srgbClr val="A50021"/>
                </a:solidFill>
              </a:rPr>
              <a:t>ROZVOJOVÝ PROGRAM SOFTSKILLERS</a:t>
            </a:r>
            <a:br>
              <a:rPr lang="cs-CZ" sz="3200" b="1" dirty="0" smtClean="0">
                <a:solidFill>
                  <a:srgbClr val="A50021"/>
                </a:solidFill>
              </a:rPr>
            </a:br>
            <a:r>
              <a:rPr lang="cs-CZ" sz="1400" dirty="0" smtClean="0"/>
              <a:t>softskillers.com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cs-CZ" sz="22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b="1" dirty="0" smtClean="0"/>
              <a:t>10 let vývoje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b="1" dirty="0" smtClean="0"/>
              <a:t>3 ceny na národní a evropské úrovni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b="1" dirty="0" smtClean="0"/>
              <a:t>založen na zkušenostním učení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b="1" dirty="0" smtClean="0"/>
              <a:t>vyzkoušeno v ČR a dalších 20 zemích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cs-CZ" sz="2200" b="1" dirty="0" smtClean="0"/>
              <a:t>český produkt založený na měkkých dovednostech definovaných NSP</a:t>
            </a:r>
            <a:endParaRPr lang="en-GB" sz="2200" b="1" dirty="0" smtClean="0"/>
          </a:p>
        </p:txBody>
      </p:sp>
    </p:spTree>
    <p:extLst>
      <p:ext uri="{BB962C8B-B14F-4D97-AF65-F5344CB8AC3E}">
        <p14:creationId xmlns:p14="http://schemas.microsoft.com/office/powerpoint/2010/main" val="216195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>
            <a:spLocks noGrp="1"/>
          </p:cNvSpPr>
          <p:nvPr>
            <p:ph idx="1"/>
          </p:nvPr>
        </p:nvSpPr>
        <p:spPr>
          <a:xfrm>
            <a:off x="855457" y="566239"/>
            <a:ext cx="5528410" cy="5646302"/>
          </a:xfrm>
        </p:spPr>
        <p:txBody>
          <a:bodyPr>
            <a:norm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r>
              <a:rPr lang="cs-CZ" sz="3200" b="1" dirty="0" smtClean="0">
                <a:solidFill>
                  <a:srgbClr val="A50021"/>
                </a:solidFill>
              </a:rPr>
              <a:t>DOSPĚLÍ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univerzity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err="1" smtClean="0"/>
              <a:t>zaměstnanvatelé</a:t>
            </a:r>
            <a:endParaRPr lang="cs-CZ" sz="2200" b="1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HR poradenství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úřady práce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cs-CZ" sz="2200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diagnostika 15 měkkých dovedností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materiály pro rozvoj 15 měkkých dovedností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3 úrovně pro každou dovednost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manuál, učebnice, cvičebnice pro každou dovednost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DVD pro každou měkkou dovednost</a:t>
            </a:r>
            <a:endParaRPr lang="en-GB" sz="1600" dirty="0" smtClean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6760284" y="566239"/>
            <a:ext cx="4777292" cy="54445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cs-CZ" sz="3200" b="1" dirty="0" smtClean="0">
                <a:solidFill>
                  <a:srgbClr val="A50021"/>
                </a:solidFill>
              </a:rPr>
              <a:t>ŽÁCI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základní školy</a:t>
            </a:r>
            <a:endParaRPr lang="cs-CZ" sz="2200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střední školy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sz="2200" b="1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sz="2200" b="1" dirty="0" smtClean="0"/>
          </a:p>
          <a:p>
            <a:pPr marL="0" indent="0">
              <a:lnSpc>
                <a:spcPct val="130000"/>
              </a:lnSpc>
              <a:spcBef>
                <a:spcPts val="0"/>
              </a:spcBef>
              <a:buNone/>
            </a:pPr>
            <a:endParaRPr lang="cs-CZ" sz="2200" b="1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/>
              <a:t>diagnostika </a:t>
            </a:r>
            <a:r>
              <a:rPr lang="cs-CZ" sz="1600" dirty="0" smtClean="0"/>
              <a:t>6 </a:t>
            </a:r>
            <a:r>
              <a:rPr lang="cs-CZ" sz="1600" dirty="0"/>
              <a:t>měkkých dovedností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/>
              <a:t>materiály pro rozvoj </a:t>
            </a:r>
            <a:r>
              <a:rPr lang="cs-CZ" sz="1600" dirty="0" smtClean="0"/>
              <a:t>6 </a:t>
            </a:r>
            <a:r>
              <a:rPr lang="cs-CZ" sz="1600" dirty="0"/>
              <a:t>měkkých dovedností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2 úrovně pro každou dovednost (ZŠ a SŠ)</a:t>
            </a:r>
            <a:endParaRPr lang="cs-CZ" sz="1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/>
              <a:t>DVD pro každou měkkou dovednost</a:t>
            </a:r>
            <a:endParaRPr lang="en-GB" sz="1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1600" dirty="0" smtClean="0"/>
              <a:t>On-line databáze cvičení</a:t>
            </a:r>
            <a:endParaRPr lang="en-GB" sz="1600" dirty="0"/>
          </a:p>
          <a:p>
            <a:pPr>
              <a:lnSpc>
                <a:spcPct val="130000"/>
              </a:lnSpc>
              <a:spcBef>
                <a:spcPts val="0"/>
              </a:spcBef>
            </a:pPr>
            <a:endParaRPr lang="cs-CZ" sz="1600" dirty="0"/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200" b="1" dirty="0" smtClean="0">
              <a:solidFill>
                <a:srgbClr val="A5002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cs-CZ" sz="3200" b="1" dirty="0">
              <a:solidFill>
                <a:srgbClr val="A50021"/>
              </a:solidFill>
            </a:endParaRPr>
          </a:p>
          <a:p>
            <a:pPr marL="0" indent="0">
              <a:lnSpc>
                <a:spcPct val="13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95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6299200"/>
            <a:ext cx="12192000" cy="558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055219"/>
              </p:ext>
            </p:extLst>
          </p:nvPr>
        </p:nvGraphicFramePr>
        <p:xfrm>
          <a:off x="495991" y="1222594"/>
          <a:ext cx="11363496" cy="52668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2467440">
                  <a:extLst>
                    <a:ext uri="{9D8B030D-6E8A-4147-A177-3AD203B41FA5}">
                      <a16:colId xmlns:a16="http://schemas.microsoft.com/office/drawing/2014/main" val="4150806696"/>
                    </a:ext>
                  </a:extLst>
                </a:gridCol>
                <a:gridCol w="8896056">
                  <a:extLst>
                    <a:ext uri="{9D8B030D-6E8A-4147-A177-3AD203B41FA5}">
                      <a16:colId xmlns:a16="http://schemas.microsoft.com/office/drawing/2014/main" val="3132210789"/>
                    </a:ext>
                  </a:extLst>
                </a:gridCol>
              </a:tblGrid>
              <a:tr h="31049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2000" dirty="0">
                          <a:effectLst/>
                        </a:rPr>
                        <a:t>PACIFIC RAILROAD</a:t>
                      </a: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cs-CZ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910138"/>
                  </a:ext>
                </a:extLst>
              </a:tr>
              <a:tr h="2491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Věk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1.−4. ročník SŠ 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998138"/>
                  </a:ext>
                </a:extLst>
              </a:tr>
              <a:tr h="582153">
                <a:tc>
                  <a:txBody>
                    <a:bodyPr/>
                    <a:lstStyle/>
                    <a:p>
                      <a:pPr marL="180340" indent="-18034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180340" algn="l"/>
                          <a:tab pos="449580" algn="l"/>
                        </a:tabLst>
                      </a:pPr>
                      <a:r>
                        <a:rPr lang="cs-CZ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Dovednosti</a:t>
                      </a:r>
                      <a:endParaRPr lang="cs-CZ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Přijímání a získávání informací 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Zpracování informací 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Aplikace informací v praxi </a:t>
                      </a:r>
                      <a:endParaRPr lang="cs-CZ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18" marR="30118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222004"/>
                  </a:ext>
                </a:extLst>
              </a:tr>
              <a:tr h="780069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Cíl</a:t>
                      </a:r>
                      <a:endParaRPr lang="cs-CZ" sz="16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177800" lvl="0" indent="-177800">
                        <a:buFont typeface="Wingdings" panose="05000000000000000000" pitchFamily="2" charset="2"/>
                        <a:buChar char="§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Aktivně se podílet na splnění společného úkolu </a:t>
                      </a:r>
                    </a:p>
                    <a:p>
                      <a:pPr marL="177800" lvl="0" indent="-177800">
                        <a:buFont typeface="Wingdings" panose="05000000000000000000" pitchFamily="2" charset="2"/>
                        <a:buChar char="§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Upevnit znalosti aktivním způsobem</a:t>
                      </a:r>
                    </a:p>
                    <a:p>
                      <a:pPr marL="177800" lvl="0" indent="-177800">
                        <a:buFont typeface="Wingdings" panose="05000000000000000000" pitchFamily="2" charset="2"/>
                        <a:buChar char="§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Orientovat se v informacích</a:t>
                      </a:r>
                    </a:p>
                    <a:p>
                      <a:pPr marL="177800" lvl="0" indent="-1778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</a:pPr>
                      <a:r>
                        <a:rPr lang="cs-CZ" sz="1200" dirty="0" smtClean="0">
                          <a:effectLst/>
                          <a:latin typeface="+mn-lt"/>
                        </a:rPr>
                        <a:t>…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26933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Čas</a:t>
                      </a:r>
                      <a:endParaRPr lang="cs-CZ" sz="16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+mn-lt"/>
                        </a:rPr>
                        <a:t>30 – 45 </a:t>
                      </a:r>
                      <a:r>
                        <a:rPr lang="en-GB" sz="1200" dirty="0" err="1" smtClean="0">
                          <a:effectLst/>
                          <a:latin typeface="+mn-lt"/>
                        </a:rPr>
                        <a:t>minut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6665017"/>
                  </a:ext>
                </a:extLst>
              </a:tr>
              <a:tr h="233866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cs-CZ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Pomůcky</a:t>
                      </a:r>
                      <a:endParaRPr lang="cs-CZ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Pracovní list Skupinová instrukce, Pracovní list Sada informací, Psací potřeby, papír, nůžky</a:t>
                      </a: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623094"/>
                  </a:ext>
                </a:extLst>
              </a:tr>
              <a:tr h="1096901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Postup</a:t>
                      </a:r>
                      <a:endParaRPr lang="cs-CZ" sz="16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 realizací aktivity rozstříhá učitel pracovní list Sada informací v potřebném počtu (podle počtu účastnících se družstev). </a:t>
                      </a:r>
                    </a:p>
                    <a:p>
                      <a:pPr marL="342900" lvl="0" indent="-342900" algn="just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Učitel rozdělí žáky do skupin (4−5 osob) a rozsadí je tak, aby se nerušily. Každé z nich je předán pracovní list Skupinová instrukce. Poté, co si ji společně prostudují, rozdá učitel v každé skupině připravené lístky s informacemi. Rovnoměrně je mezi členy skupiny rozdělí, takže každý člen má k dispozici určitý počet informací.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cs-CZ" sz="1200" dirty="0" smtClean="0">
                          <a:effectLst/>
                          <a:latin typeface="+mn-lt"/>
                        </a:rPr>
                        <a:t>…</a:t>
                      </a: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5504911"/>
                  </a:ext>
                </a:extLst>
              </a:tr>
              <a:tr h="384238">
                <a:tc>
                  <a:txBody>
                    <a:bodyPr/>
                    <a:lstStyle/>
                    <a:p>
                      <a:pPr marL="228600" indent="-228600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cs-CZ" sz="1600" dirty="0" smtClean="0">
                          <a:effectLst/>
                        </a:rPr>
                        <a:t>Rizika a doporučení</a:t>
                      </a:r>
                      <a:endParaRPr lang="cs-CZ" sz="1600" b="1" i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Doporučený čas pro vyřešení úlohy je 30 minut. Při aplikaci aktivity v angličtině doporučujeme uvést aktivitu zhlédnutím krátkého dokumentárního filmu na</a:t>
                      </a:r>
                      <a:r>
                        <a:rPr lang="en-GB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n-GB" sz="1200" u="sng" dirty="0">
                          <a:effectLst/>
                          <a:latin typeface="+mn-lt"/>
                        </a:rPr>
                        <a:t>http://www.youtube.com/watch?v=dA8FpBGJ4Yg&amp;feature=related</a:t>
                      </a:r>
                      <a:endParaRPr lang="cs-CZ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6564615"/>
                  </a:ext>
                </a:extLst>
              </a:tr>
              <a:tr h="78006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Zpětná vazba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 jste postupovali?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 jak dlouho jste si uvědomili, že jsou některé informace irelevantní?</a:t>
                      </a:r>
                    </a:p>
                    <a:p>
                      <a:pPr marL="0" lv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Jaký postup jste při plnění úkolů zvolili?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smtClean="0">
                          <a:effectLst/>
                          <a:latin typeface="+mn-lt"/>
                        </a:rPr>
                        <a:t>…</a:t>
                      </a:r>
                      <a:endParaRPr lang="cs-CZ" sz="1200" dirty="0">
                        <a:effectLst/>
                        <a:latin typeface="+mn-lt"/>
                      </a:endParaRP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245914"/>
                  </a:ext>
                </a:extLst>
              </a:tr>
              <a:tr h="344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Aplikace</a:t>
                      </a:r>
                      <a:endParaRPr lang="cs-CZ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rgbClr val="A50021"/>
                    </a:solidFill>
                  </a:tcPr>
                </a:tc>
                <a:tc>
                  <a:txBody>
                    <a:bodyPr/>
                    <a:lstStyle/>
                    <a:p>
                      <a:pPr marL="228600" indent="-228600" algn="just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28600" algn="l"/>
                          <a:tab pos="449580" algn="l"/>
                        </a:tabLst>
                      </a:pPr>
                      <a:r>
                        <a:rPr lang="cs-CZ" sz="1200" dirty="0" smtClean="0">
                          <a:effectLst/>
                          <a:latin typeface="+mn-lt"/>
                        </a:rPr>
                        <a:t>matematika, dějepis,</a:t>
                      </a:r>
                      <a:r>
                        <a:rPr lang="cs-CZ" sz="1200" baseline="0" dirty="0" smtClean="0">
                          <a:effectLst/>
                          <a:latin typeface="+mn-lt"/>
                        </a:rPr>
                        <a:t> anglický jazyk</a:t>
                      </a:r>
                      <a:endParaRPr lang="cs-CZ" sz="1200" b="1" i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118" marR="30118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434862"/>
                  </a:ext>
                </a:extLst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19788" y="464566"/>
            <a:ext cx="114396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CVIČENÍ K ROZVOJI MĚKKÝCH DOVEDNOSTÍ</a:t>
            </a:r>
          </a:p>
        </p:txBody>
      </p:sp>
    </p:spTree>
    <p:extLst>
      <p:ext uri="{BB962C8B-B14F-4D97-AF65-F5344CB8AC3E}">
        <p14:creationId xmlns:p14="http://schemas.microsoft.com/office/powerpoint/2010/main" val="79462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6534"/>
            <a:ext cx="4013200" cy="5693785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76203" y="92561"/>
            <a:ext cx="39857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/>
              <a:t>https://goo.gl/GUCJtn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663267" y="217351"/>
            <a:ext cx="4141649" cy="6039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3100" b="1" dirty="0" smtClean="0">
                <a:solidFill>
                  <a:srgbClr val="A50021"/>
                </a:solidFill>
              </a:rPr>
              <a:t>POZITIVA A NEGATIVA</a:t>
            </a:r>
            <a:endParaRPr lang="en-GB" sz="2200" b="1" dirty="0" smtClean="0"/>
          </a:p>
        </p:txBody>
      </p:sp>
      <p:sp>
        <p:nvSpPr>
          <p:cNvPr id="5" name="Obdélník 4"/>
          <p:cNvSpPr/>
          <p:nvPr/>
        </p:nvSpPr>
        <p:spPr>
          <a:xfrm>
            <a:off x="6663267" y="997645"/>
            <a:ext cx="482422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UČITELÉ</a:t>
            </a:r>
          </a:p>
          <a:p>
            <a:endParaRPr lang="cs-CZ" sz="8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zpočátku náročnější příprava</a:t>
            </a: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náročné na organizaci času</a:t>
            </a:r>
          </a:p>
          <a:p>
            <a:endParaRPr lang="cs-CZ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zábavnější výuka / vyhnutí se stereotypu</a:t>
            </a: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motivovaní žáci / méně kázeňských problémů</a:t>
            </a:r>
          </a:p>
          <a:p>
            <a:endParaRPr lang="cs-CZ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ŽÁCI</a:t>
            </a:r>
          </a:p>
          <a:p>
            <a:endParaRPr lang="cs-CZ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překonání výukových stereotypů u starších žáků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osvojení si požadovaných dovedností</a:t>
            </a: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aktivizace a zábavnější výuka </a:t>
            </a:r>
          </a:p>
          <a:p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 možnost vyniknutí i „nestudijních typů“</a:t>
            </a:r>
            <a:endParaRPr lang="cs-CZ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25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1" name="Text Box 4"/>
          <p:cNvSpPr txBox="1">
            <a:spLocks noChangeArrowheads="1"/>
          </p:cNvSpPr>
          <p:nvPr/>
        </p:nvSpPr>
        <p:spPr bwMode="auto">
          <a:xfrm>
            <a:off x="2952365" y="429016"/>
            <a:ext cx="8687529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Rozvoj </a:t>
            </a:r>
            <a:r>
              <a:rPr lang="cs-CZ" altLang="cs-CZ" sz="5000" dirty="0">
                <a:solidFill>
                  <a:srgbClr val="FFFFFF"/>
                </a:solidFill>
                <a:latin typeface="Calibri" charset="0"/>
              </a:rPr>
              <a:t>měkkých kompetencí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8151" y="429016"/>
            <a:ext cx="11031743" cy="86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3100" b="1" dirty="0" smtClean="0">
                <a:solidFill>
                  <a:srgbClr val="A50021"/>
                </a:solidFill>
              </a:rPr>
              <a:t>ZPĚTNÁ VAZBA </a:t>
            </a:r>
            <a:r>
              <a:rPr lang="cs-CZ" sz="3100" b="1" dirty="0">
                <a:solidFill>
                  <a:srgbClr val="A50021"/>
                </a:solidFill>
              </a:rPr>
              <a:t>OD ŽÁKŮ ZÁKLADNÍCH A STŘEDNÍCH ŠKOL</a:t>
            </a:r>
            <a:r>
              <a:rPr lang="cs-CZ" sz="3200" b="1" dirty="0" smtClean="0">
                <a:solidFill>
                  <a:srgbClr val="A50021"/>
                </a:solidFill>
              </a:rPr>
              <a:t/>
            </a:r>
            <a:br>
              <a:rPr lang="cs-CZ" sz="3200" b="1" dirty="0" smtClean="0">
                <a:solidFill>
                  <a:srgbClr val="A50021"/>
                </a:solidFill>
              </a:rPr>
            </a:br>
            <a:r>
              <a:rPr lang="cs-CZ" sz="1500" dirty="0"/>
              <a:t>(18,165 </a:t>
            </a:r>
            <a:r>
              <a:rPr lang="cs-CZ" sz="1500" dirty="0" smtClean="0"/>
              <a:t>žáků)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200" b="1" dirty="0" smtClean="0"/>
          </a:p>
        </p:txBody>
      </p:sp>
      <p:pic>
        <p:nvPicPr>
          <p:cNvPr id="8" name="Obráze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27"/>
          <a:stretch/>
        </p:blipFill>
        <p:spPr bwMode="auto">
          <a:xfrm>
            <a:off x="608151" y="1925100"/>
            <a:ext cx="7088050" cy="34208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Obdélník 2"/>
          <p:cNvSpPr/>
          <p:nvPr/>
        </p:nvSpPr>
        <p:spPr>
          <a:xfrm>
            <a:off x="7457680" y="1742711"/>
            <a:ext cx="4182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„Byla to zábava a víc jsme se naučili.“</a:t>
            </a:r>
          </a:p>
          <a:p>
            <a:pPr>
              <a:spcAft>
                <a:spcPts val="120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„Méně se stydím mluvit před ostatními.“</a:t>
            </a:r>
          </a:p>
          <a:p>
            <a:pPr>
              <a:spcAft>
                <a:spcPts val="120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„Musela jsem trošku přemýšlet,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což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obvykle nedělám.“</a:t>
            </a:r>
          </a:p>
          <a:p>
            <a:pPr>
              <a:spcAft>
                <a:spcPts val="1200"/>
              </a:spcAft>
            </a:pP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Hodně jsme se jako tým sblížili.“ </a:t>
            </a:r>
          </a:p>
          <a:p>
            <a:pPr>
              <a:spcAft>
                <a:spcPts val="120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„Musela jsem používat své znalosti </a:t>
            </a: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předešlých hodin.“</a:t>
            </a:r>
          </a:p>
          <a:p>
            <a:pPr>
              <a:spcAft>
                <a:spcPts val="1200"/>
              </a:spcAft>
            </a:pP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„Pomohlo mi to zlepšit představivost.“</a:t>
            </a:r>
          </a:p>
          <a:p>
            <a:pPr>
              <a:spcAft>
                <a:spcPts val="1200"/>
              </a:spcAft>
            </a:pPr>
            <a:r>
              <a:rPr lang="cs-CZ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cs-CZ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Tato aktivita byla skvělá. Mohli jsme vyjádřit své názory.“</a:t>
            </a:r>
          </a:p>
        </p:txBody>
      </p:sp>
    </p:spTree>
    <p:extLst>
      <p:ext uri="{BB962C8B-B14F-4D97-AF65-F5344CB8AC3E}">
        <p14:creationId xmlns:p14="http://schemas.microsoft.com/office/powerpoint/2010/main" val="40862435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" r="1281" b="22317"/>
          <a:stretch/>
        </p:blipFill>
        <p:spPr bwMode="auto">
          <a:xfrm>
            <a:off x="737773" y="1369046"/>
            <a:ext cx="5282027" cy="46853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8151" y="429016"/>
            <a:ext cx="11031743" cy="86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3100" b="1" dirty="0" smtClean="0">
                <a:solidFill>
                  <a:srgbClr val="A50021"/>
                </a:solidFill>
              </a:rPr>
              <a:t>ZPĚTNÁ VAZBA OD ŽÁKŮ ZÁKLADNÍCH A STŘEDNÍCH ŠKOL</a:t>
            </a:r>
            <a:r>
              <a:rPr lang="cs-CZ" sz="3200" b="1" dirty="0" smtClean="0">
                <a:solidFill>
                  <a:srgbClr val="A50021"/>
                </a:solidFill>
              </a:rPr>
              <a:t/>
            </a:r>
            <a:br>
              <a:rPr lang="cs-CZ" sz="3200" b="1" dirty="0" smtClean="0">
                <a:solidFill>
                  <a:srgbClr val="A50021"/>
                </a:solidFill>
              </a:rPr>
            </a:br>
            <a:r>
              <a:rPr lang="cs-CZ" sz="1500" dirty="0"/>
              <a:t>(18,165 </a:t>
            </a:r>
            <a:r>
              <a:rPr lang="cs-CZ" sz="1500" dirty="0" smtClean="0"/>
              <a:t>žáků)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200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2841879" y="1525602"/>
            <a:ext cx="3177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Během aktivity jsem </a:t>
            </a:r>
            <a:r>
              <a:rPr lang="cs-CZ" b="1" dirty="0" smtClean="0"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musel(a)…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580558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2051050"/>
            <a:ext cx="12192000" cy="2387600"/>
          </a:xfrm>
          <a:solidFill>
            <a:srgbClr val="A50021"/>
          </a:solidFill>
        </p:spPr>
        <p:txBody>
          <a:bodyPr rtlCol="0"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100" b="1" dirty="0" smtClean="0">
                <a:solidFill>
                  <a:schemeClr val="bg1"/>
                </a:solidFill>
                <a:latin typeface="+mn-lt"/>
              </a:rPr>
              <a:t>Co jsou měkké dovednosti? </a:t>
            </a:r>
            <a:endParaRPr lang="cs-CZ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0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621" name="Text Box 4"/>
          <p:cNvSpPr txBox="1">
            <a:spLocks noChangeArrowheads="1"/>
          </p:cNvSpPr>
          <p:nvPr/>
        </p:nvSpPr>
        <p:spPr bwMode="auto">
          <a:xfrm>
            <a:off x="2952365" y="429016"/>
            <a:ext cx="8687529" cy="650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88" tIns="46794" rIns="89988" bIns="46794" anchor="b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FontTx/>
              <a:buNone/>
            </a:pPr>
            <a:r>
              <a:rPr lang="cs-CZ" altLang="cs-CZ" sz="5000" b="1" dirty="0">
                <a:solidFill>
                  <a:srgbClr val="FFFFFF"/>
                </a:solidFill>
                <a:latin typeface="Calibri" charset="0"/>
              </a:rPr>
              <a:t>Rozvoj </a:t>
            </a:r>
            <a:r>
              <a:rPr lang="cs-CZ" altLang="cs-CZ" sz="5000" dirty="0">
                <a:solidFill>
                  <a:srgbClr val="FFFFFF"/>
                </a:solidFill>
                <a:latin typeface="Calibri" charset="0"/>
              </a:rPr>
              <a:t>měkkých kompetencí</a:t>
            </a:r>
          </a:p>
        </p:txBody>
      </p:sp>
      <p:sp>
        <p:nvSpPr>
          <p:cNvPr id="2" name="Rectangle 10"/>
          <p:cNvSpPr>
            <a:spLocks noChangeArrowheads="1"/>
          </p:cNvSpPr>
          <p:nvPr/>
        </p:nvSpPr>
        <p:spPr bwMode="auto">
          <a:xfrm>
            <a:off x="0" y="44375"/>
            <a:ext cx="184707" cy="369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28" tIns="45714" rIns="91428" bIns="45714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4" name="Zástupný symbol pro obsah 2"/>
          <p:cNvSpPr txBox="1">
            <a:spLocks/>
          </p:cNvSpPr>
          <p:nvPr/>
        </p:nvSpPr>
        <p:spPr>
          <a:xfrm>
            <a:off x="608151" y="429016"/>
            <a:ext cx="11031743" cy="866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Bef>
                <a:spcPts val="0"/>
              </a:spcBef>
              <a:buNone/>
            </a:pPr>
            <a:r>
              <a:rPr lang="cs-CZ" sz="3100" b="1" dirty="0">
                <a:solidFill>
                  <a:srgbClr val="A50021"/>
                </a:solidFill>
              </a:rPr>
              <a:t>ZPĚTNÁ VAZBA OD </a:t>
            </a:r>
            <a:r>
              <a:rPr lang="cs-CZ" sz="3100" b="1" dirty="0" smtClean="0">
                <a:solidFill>
                  <a:srgbClr val="A50021"/>
                </a:solidFill>
              </a:rPr>
              <a:t>STUDENTŮ VYSOKÝCH ŠKOL</a:t>
            </a:r>
            <a:r>
              <a:rPr lang="cs-CZ" sz="3200" b="1" dirty="0" smtClean="0">
                <a:solidFill>
                  <a:srgbClr val="A50021"/>
                </a:solidFill>
              </a:rPr>
              <a:t/>
            </a:r>
            <a:br>
              <a:rPr lang="cs-CZ" sz="3200" b="1" dirty="0" smtClean="0">
                <a:solidFill>
                  <a:srgbClr val="A50021"/>
                </a:solidFill>
              </a:rPr>
            </a:br>
            <a:r>
              <a:rPr lang="cs-CZ" sz="1500" dirty="0" smtClean="0"/>
              <a:t>(190 studentů)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GB" sz="2200" b="1" dirty="0" smtClean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7884321" y="2253753"/>
            <a:ext cx="4172212" cy="2692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89988" tIns="46794" rIns="89988" bIns="46794">
            <a:spAutoFit/>
          </a:bodyPr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1pPr>
            <a:lvl2pPr marL="37931725" indent="-37474525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Arial" charset="0"/>
                <a:ea typeface="Geneva" charset="-128"/>
              </a:defRPr>
            </a:lvl9pPr>
          </a:lstStyle>
          <a:p>
            <a:pPr>
              <a:spcAft>
                <a:spcPts val="700"/>
              </a:spcAft>
            </a:pPr>
            <a:r>
              <a:rPr lang="cs-CZ" sz="1600" b="1" cap="all" dirty="0" smtClean="0">
                <a:solidFill>
                  <a:schemeClr val="accent6">
                    <a:lumMod val="50000"/>
                  </a:schemeClr>
                </a:solidFill>
              </a:rPr>
              <a:t>POZITIVNÍ REAKCE</a:t>
            </a:r>
            <a:endParaRPr lang="en-GB" sz="1600" b="1" cap="all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285721" indent="-285721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praktické a užitečné informace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285721" indent="-285721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přístup vyučujících / způsob výuky</a:t>
            </a:r>
          </a:p>
          <a:p>
            <a:pPr marL="285721" indent="-285721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aktivní zapojení studentů během výuky</a:t>
            </a:r>
            <a:r>
              <a:rPr lang="en-GB" sz="1600" dirty="0" smtClean="0">
                <a:solidFill>
                  <a:schemeClr val="tx1"/>
                </a:solidFill>
              </a:rPr>
              <a:t> </a:t>
            </a:r>
          </a:p>
          <a:p>
            <a:pPr>
              <a:spcAft>
                <a:spcPts val="700"/>
              </a:spcAft>
            </a:pPr>
            <a:endParaRPr lang="en-GB" sz="16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spcAft>
                <a:spcPts val="700"/>
              </a:spcAft>
            </a:pPr>
            <a:r>
              <a:rPr lang="cs-CZ" sz="1600" b="1" cap="all" dirty="0" smtClean="0">
                <a:solidFill>
                  <a:srgbClr val="A50021"/>
                </a:solidFill>
              </a:rPr>
              <a:t>NEGATIVNÍ REAKCE</a:t>
            </a:r>
            <a:endParaRPr lang="en-GB" sz="1600" b="1" cap="all" dirty="0" smtClean="0">
              <a:solidFill>
                <a:srgbClr val="A50021"/>
              </a:solidFill>
            </a:endParaRPr>
          </a:p>
          <a:p>
            <a:pPr marL="285721" indent="-285721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více praktického nácviku</a:t>
            </a:r>
            <a:endParaRPr lang="cs-CZ" sz="1600" dirty="0">
              <a:solidFill>
                <a:schemeClr val="tx1"/>
              </a:solidFill>
            </a:endParaRPr>
          </a:p>
          <a:p>
            <a:pPr marL="285721" indent="-285721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málo náročné</a:t>
            </a:r>
          </a:p>
        </p:txBody>
      </p:sp>
      <p:pic>
        <p:nvPicPr>
          <p:cNvPr id="8" name="Obrázek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84"/>
          <a:stretch/>
        </p:blipFill>
        <p:spPr bwMode="auto">
          <a:xfrm>
            <a:off x="608150" y="1886797"/>
            <a:ext cx="5776045" cy="342656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54999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2051050"/>
            <a:ext cx="12192000" cy="2387600"/>
          </a:xfrm>
          <a:solidFill>
            <a:srgbClr val="A50021"/>
          </a:solidFill>
        </p:spPr>
        <p:txBody>
          <a:bodyPr rtlCol="0" anchor="ctr" anchorCtr="1">
            <a:normAutofit/>
          </a:bodyPr>
          <a:lstStyle/>
          <a:p>
            <a:pPr>
              <a:defRPr/>
            </a:pPr>
            <a:r>
              <a:rPr lang="cs-CZ" sz="7100" b="1" dirty="0" smtClean="0">
                <a:solidFill>
                  <a:schemeClr val="bg1"/>
                </a:solidFill>
                <a:latin typeface="+mn-lt"/>
              </a:rPr>
              <a:t>Závěr </a:t>
            </a:r>
            <a:endParaRPr lang="cs-CZ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4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419788" y="693165"/>
            <a:ext cx="11439699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ROZVOJ MĚKKÝCH DOVEDNOSTÍ MÁ SMYSL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jsou stejně důležité jako tvrdé dovednosti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jejich potřebnost není tolik ohrožena budoucím vývojem (technologie, průmysl 4.0)</a:t>
            </a:r>
            <a:r>
              <a:rPr lang="cs-CZ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cs-CZ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endParaRPr lang="cs-CZ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ROZVOJ MĚKKÝCH DOVEDNOSTÍ NA ŠKOLÁCH JE </a:t>
            </a:r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ŘEŠENÍM</a:t>
            </a:r>
            <a:endParaRPr lang="cs-CZ" sz="3200" b="1" dirty="0">
              <a:solidFill>
                <a:srgbClr val="A500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měkké a tvrdé dovednosti jsou komplementární a lze je rozvíjet zároveň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rozvoj měkkých dovedností na školách povede jen k velmi malým dodatečným nákladům 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sz="2400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3200" b="1" dirty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SYSTEMATICKÝ ROZVOJ MĚKKÝCH DOVEDNOSTÍ JE V ČR MOŽNÝ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definice a popis měkkých kompetencí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požadavky trhu práce (povolání, sektor, ekonomika)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měření a rozvoj měkkých dovedností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KLÍČOVÝM FAKTOREM JE PROTO MOTIVACE A ROZHODNUTÍ!</a:t>
            </a:r>
            <a:endParaRPr lang="cs-CZ" sz="3200" b="1" dirty="0">
              <a:solidFill>
                <a:srgbClr val="A500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3" name="Pravá složená závorka 2"/>
          <p:cNvSpPr/>
          <p:nvPr/>
        </p:nvSpPr>
        <p:spPr>
          <a:xfrm>
            <a:off x="5799666" y="4064003"/>
            <a:ext cx="211667" cy="7789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6258451" y="4268059"/>
            <a:ext cx="207524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 smtClean="0">
                <a:latin typeface="+mj-lt"/>
                <a:ea typeface="Times New Roman" panose="02020603050405020304" pitchFamily="18" charset="0"/>
                <a:cs typeface="Calibri" panose="020F0502020204030204" pitchFamily="34" charset="0"/>
              </a:rPr>
              <a:t>metodicky konzistentní</a:t>
            </a:r>
            <a:endParaRPr lang="cs-CZ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3000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42332" y="1403971"/>
            <a:ext cx="5748864" cy="2387600"/>
          </a:xfrm>
        </p:spPr>
        <p:txBody>
          <a:bodyPr/>
          <a:lstStyle/>
          <a:p>
            <a:pPr algn="r">
              <a:lnSpc>
                <a:spcPct val="70000"/>
              </a:lnSpc>
            </a:pPr>
            <a:r>
              <a:rPr lang="cs-CZ" dirty="0" smtClean="0">
                <a:solidFill>
                  <a:srgbClr val="A50021"/>
                </a:solidFill>
                <a:latin typeface="+mn-lt"/>
              </a:rPr>
              <a:t>děkuji</a:t>
            </a:r>
            <a:br>
              <a:rPr lang="cs-CZ" dirty="0" smtClean="0">
                <a:solidFill>
                  <a:srgbClr val="A50021"/>
                </a:solidFill>
                <a:latin typeface="+mn-lt"/>
              </a:rPr>
            </a:br>
            <a:r>
              <a:rPr lang="cs-CZ" dirty="0" smtClean="0">
                <a:solidFill>
                  <a:srgbClr val="A50021"/>
                </a:solidFill>
                <a:latin typeface="+mn-lt"/>
              </a:rPr>
              <a:t> za pozornost</a:t>
            </a:r>
            <a:endParaRPr lang="cs-CZ" dirty="0">
              <a:solidFill>
                <a:srgbClr val="A50021"/>
              </a:solidFill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28264" y="1930400"/>
            <a:ext cx="5088467" cy="174263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endParaRPr lang="cs-CZ" sz="3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Jiří Balcar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cs-CZ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e-mail: jiri.balcar@vsb.cz</a:t>
            </a:r>
            <a:endParaRPr lang="cs-CZ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52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Graf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5693665"/>
              </p:ext>
            </p:extLst>
          </p:nvPr>
        </p:nvGraphicFramePr>
        <p:xfrm>
          <a:off x="2606040" y="396240"/>
          <a:ext cx="6736080" cy="57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57775395"/>
              </p:ext>
            </p:extLst>
          </p:nvPr>
        </p:nvGraphicFramePr>
        <p:xfrm>
          <a:off x="2606040" y="396240"/>
          <a:ext cx="6736080" cy="57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bdélník 1"/>
          <p:cNvSpPr/>
          <p:nvPr/>
        </p:nvSpPr>
        <p:spPr>
          <a:xfrm rot="20254001">
            <a:off x="4672758" y="814345"/>
            <a:ext cx="937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zdraví</a:t>
            </a:r>
            <a:endParaRPr lang="cs-CZ" sz="2400" b="1" dirty="0"/>
          </a:p>
        </p:txBody>
      </p:sp>
      <p:sp>
        <p:nvSpPr>
          <p:cNvPr id="6" name="Obdélník 5"/>
          <p:cNvSpPr/>
          <p:nvPr/>
        </p:nvSpPr>
        <p:spPr>
          <a:xfrm rot="1144083">
            <a:off x="6514461" y="793368"/>
            <a:ext cx="611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síla</a:t>
            </a:r>
            <a:endParaRPr lang="cs-CZ" sz="2400" dirty="0"/>
          </a:p>
        </p:txBody>
      </p:sp>
      <p:sp>
        <p:nvSpPr>
          <p:cNvPr id="7" name="Obdélník 6"/>
          <p:cNvSpPr/>
          <p:nvPr/>
        </p:nvSpPr>
        <p:spPr>
          <a:xfrm rot="3431236">
            <a:off x="7605382" y="1849095"/>
            <a:ext cx="10107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vzhled</a:t>
            </a:r>
            <a:endParaRPr lang="cs-CZ" sz="2400" dirty="0"/>
          </a:p>
        </p:txBody>
      </p:sp>
      <p:sp>
        <p:nvSpPr>
          <p:cNvPr id="8" name="Obdélník 7"/>
          <p:cNvSpPr/>
          <p:nvPr/>
        </p:nvSpPr>
        <p:spPr>
          <a:xfrm rot="18006247">
            <a:off x="3304757" y="1849093"/>
            <a:ext cx="11763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chování</a:t>
            </a:r>
            <a:endParaRPr lang="cs-CZ" sz="2400" dirty="0"/>
          </a:p>
        </p:txBody>
      </p:sp>
      <p:sp>
        <p:nvSpPr>
          <p:cNvPr id="9" name="Obdélník 8"/>
          <p:cNvSpPr/>
          <p:nvPr/>
        </p:nvSpPr>
        <p:spPr>
          <a:xfrm>
            <a:off x="7435352" y="3411642"/>
            <a:ext cx="1273683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cs-CZ" sz="2400" b="1" dirty="0" smtClean="0"/>
              <a:t>psychika</a:t>
            </a:r>
            <a:endParaRPr lang="cs-CZ" sz="2400" dirty="0"/>
          </a:p>
        </p:txBody>
      </p:sp>
      <p:sp>
        <p:nvSpPr>
          <p:cNvPr id="10" name="Obdélník 9"/>
          <p:cNvSpPr/>
          <p:nvPr/>
        </p:nvSpPr>
        <p:spPr>
          <a:xfrm>
            <a:off x="3296854" y="3439408"/>
            <a:ext cx="1049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i="1" dirty="0" smtClean="0"/>
              <a:t>ostatní</a:t>
            </a:r>
            <a:endParaRPr lang="cs-CZ" sz="2400" i="1" dirty="0"/>
          </a:p>
        </p:txBody>
      </p:sp>
      <p:sp>
        <p:nvSpPr>
          <p:cNvPr id="11" name="Obdélník 10"/>
          <p:cNvSpPr/>
          <p:nvPr/>
        </p:nvSpPr>
        <p:spPr>
          <a:xfrm rot="2355372">
            <a:off x="3879042" y="4896186"/>
            <a:ext cx="113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postoje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 rot="19446719">
            <a:off x="6904628" y="4896185"/>
            <a:ext cx="116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znalosti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5168825" y="5413326"/>
            <a:ext cx="161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dovednosti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83258" y="2999913"/>
            <a:ext cx="2381641" cy="568614"/>
          </a:xfrm>
          <a:solidFill>
            <a:srgbClr val="A5002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lidský kapitál</a:t>
            </a:r>
          </a:p>
        </p:txBody>
      </p:sp>
    </p:spTree>
    <p:extLst>
      <p:ext uri="{BB962C8B-B14F-4D97-AF65-F5344CB8AC3E}">
        <p14:creationId xmlns:p14="http://schemas.microsoft.com/office/powerpoint/2010/main" val="168585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425010"/>
              </p:ext>
            </p:extLst>
          </p:nvPr>
        </p:nvGraphicFramePr>
        <p:xfrm>
          <a:off x="2499360" y="-1889760"/>
          <a:ext cx="6736080" cy="5775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Obdélník 10"/>
          <p:cNvSpPr/>
          <p:nvPr/>
        </p:nvSpPr>
        <p:spPr>
          <a:xfrm rot="2355372">
            <a:off x="3772363" y="2602652"/>
            <a:ext cx="11383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postoje</a:t>
            </a:r>
            <a:endParaRPr lang="cs-CZ" sz="2400" dirty="0"/>
          </a:p>
        </p:txBody>
      </p:sp>
      <p:sp>
        <p:nvSpPr>
          <p:cNvPr id="12" name="Obdélník 11"/>
          <p:cNvSpPr/>
          <p:nvPr/>
        </p:nvSpPr>
        <p:spPr>
          <a:xfrm rot="19446719">
            <a:off x="6797948" y="2577010"/>
            <a:ext cx="11670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znalosti</a:t>
            </a:r>
            <a:endParaRPr lang="cs-CZ" sz="2400" dirty="0"/>
          </a:p>
        </p:txBody>
      </p:sp>
      <p:sp>
        <p:nvSpPr>
          <p:cNvPr id="13" name="Obdélník 12"/>
          <p:cNvSpPr/>
          <p:nvPr/>
        </p:nvSpPr>
        <p:spPr>
          <a:xfrm>
            <a:off x="5062145" y="3115077"/>
            <a:ext cx="16105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dovednosti</a:t>
            </a: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6578" y="713913"/>
            <a:ext cx="2381641" cy="568614"/>
          </a:xfrm>
          <a:solidFill>
            <a:srgbClr val="A50021"/>
          </a:solidFill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chemeClr val="bg1"/>
                </a:solidFill>
              </a:rPr>
              <a:t>lidský kapitál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6860099" y="3915268"/>
            <a:ext cx="35640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200" b="1" dirty="0" smtClean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TVRDÉ DOVEDNOSTI</a:t>
            </a:r>
            <a:endParaRPr lang="en-GB" sz="2200" b="1" dirty="0" smtClean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snadno měřitelné,</a:t>
            </a:r>
            <a:br>
              <a:rPr lang="cs-CZ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úzce spojené</a:t>
            </a:r>
            <a:br>
              <a:rPr lang="cs-CZ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znalostmi jedince</a:t>
            </a:r>
            <a:endParaRPr lang="cs-CZ" sz="2200" dirty="0"/>
          </a:p>
        </p:txBody>
      </p:sp>
      <p:sp>
        <p:nvSpPr>
          <p:cNvPr id="15" name="Obdélník 14"/>
          <p:cNvSpPr/>
          <p:nvPr/>
        </p:nvSpPr>
        <p:spPr>
          <a:xfrm>
            <a:off x="1310639" y="3915268"/>
            <a:ext cx="356406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2200" b="1" dirty="0" smtClean="0">
                <a:solidFill>
                  <a:srgbClr val="A50021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MĚKKÉ DOVEDNOSTI</a:t>
            </a:r>
            <a:endParaRPr lang="en-GB" sz="2200" b="1" dirty="0" smtClean="0">
              <a:solidFill>
                <a:srgbClr val="A50021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r>
              <a:rPr lang="cs-CZ" sz="2200" i="1" dirty="0" smtClean="0"/>
              <a:t>obtížně měřitelné,</a:t>
            </a:r>
            <a:br>
              <a:rPr lang="cs-CZ" sz="2200" i="1" dirty="0" smtClean="0"/>
            </a:br>
            <a:r>
              <a:rPr lang="cs-CZ" sz="2200" i="1" dirty="0" smtClean="0"/>
              <a:t>úzce spojené</a:t>
            </a:r>
            <a:br>
              <a:rPr lang="cs-CZ" sz="2200" i="1" dirty="0" smtClean="0"/>
            </a:br>
            <a:r>
              <a:rPr lang="cs-CZ" sz="2200" i="1" dirty="0" smtClean="0"/>
              <a:t>s postoji jedince</a:t>
            </a:r>
            <a:endParaRPr lang="cs-CZ" sz="2200" dirty="0"/>
          </a:p>
        </p:txBody>
      </p:sp>
      <p:sp>
        <p:nvSpPr>
          <p:cNvPr id="16" name="Obdélník 15"/>
          <p:cNvSpPr/>
          <p:nvPr/>
        </p:nvSpPr>
        <p:spPr>
          <a:xfrm>
            <a:off x="420603" y="5666306"/>
            <a:ext cx="4454097" cy="68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80000"/>
              </a:lnSpc>
            </a:pPr>
            <a:r>
              <a:rPr lang="cs-CZ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Postoje</a:t>
            </a:r>
          </a:p>
          <a:p>
            <a:pPr algn="r">
              <a:lnSpc>
                <a:spcPct val="80000"/>
              </a:lnSpc>
            </a:pPr>
            <a: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stabilní, dlouhodobé, naučené predispozice</a:t>
            </a:r>
            <a:b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cs-CZ" sz="16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reagovat na podněty určitým způsobem</a:t>
            </a:r>
            <a:endParaRPr lang="cs-CZ" sz="16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4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2920" y="1725771"/>
            <a:ext cx="4373880" cy="4351338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efektivní komunikace</a:t>
            </a:r>
            <a:endParaRPr lang="en-GB" sz="2200" b="1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spolupráce</a:t>
            </a:r>
            <a:r>
              <a:rPr lang="en-GB" sz="2200" b="1" dirty="0" smtClean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podnikavost / kreativita</a:t>
            </a:r>
            <a:endParaRPr lang="en-GB" sz="2200" b="1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GB" sz="2200" b="1" dirty="0" smtClean="0"/>
              <a:t>f</a:t>
            </a:r>
            <a:r>
              <a:rPr lang="cs-CZ" sz="2200" b="1" dirty="0" err="1" smtClean="0"/>
              <a:t>lexibilita</a:t>
            </a:r>
            <a:endParaRPr lang="en-GB" sz="2200" b="1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uspokojování zákaznických potřeb</a:t>
            </a:r>
            <a:endParaRPr lang="en-GB" sz="2200" b="1" dirty="0" smtClean="0"/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výkonnost</a:t>
            </a:r>
            <a:r>
              <a:rPr lang="en-GB" sz="2200" b="1" dirty="0" smtClean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samostatnost</a:t>
            </a:r>
            <a:r>
              <a:rPr lang="en-GB" sz="2200" b="1" dirty="0" smtClean="0"/>
              <a:t> 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cs-CZ" sz="2200" b="1" dirty="0" smtClean="0"/>
              <a:t>řešení problému</a:t>
            </a:r>
            <a:endParaRPr lang="en-GB" sz="2200" b="1" dirty="0" smtClean="0"/>
          </a:p>
        </p:txBody>
      </p:sp>
      <p:sp>
        <p:nvSpPr>
          <p:cNvPr id="4" name="Obdélník 3"/>
          <p:cNvSpPr/>
          <p:nvPr/>
        </p:nvSpPr>
        <p:spPr>
          <a:xfrm>
            <a:off x="502920" y="454075"/>
            <a:ext cx="1053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MĚKKÉ DOVEDNOSTI</a:t>
            </a:r>
          </a:p>
          <a:p>
            <a:r>
              <a:rPr lang="cs-CZ" sz="2200" i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pozorovatelné a použitelné chování vedoucí k vysokému pracovnímu výkonu</a:t>
            </a:r>
            <a:endParaRPr lang="cs-CZ" sz="2200" i="1" dirty="0"/>
          </a:p>
        </p:txBody>
      </p:sp>
      <p:sp>
        <p:nvSpPr>
          <p:cNvPr id="5" name="Obdélník 4"/>
          <p:cNvSpPr/>
          <p:nvPr/>
        </p:nvSpPr>
        <p:spPr>
          <a:xfrm>
            <a:off x="6096000" y="1725771"/>
            <a:ext cx="6096000" cy="36132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/>
              <a:t>plánování a organizace práce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/>
              <a:t>celoživotní vzdělávání</a:t>
            </a:r>
            <a:r>
              <a:rPr lang="en-GB" sz="2200" b="1" dirty="0" smtClean="0"/>
              <a:t> 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/>
              <a:t>proaktivní přístup</a:t>
            </a:r>
            <a:r>
              <a:rPr lang="en-GB" sz="2200" b="1" dirty="0" smtClean="0"/>
              <a:t> 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/>
              <a:t>zvládání zátěže</a:t>
            </a:r>
            <a:r>
              <a:rPr lang="en-GB" sz="2200" b="1" dirty="0" smtClean="0"/>
              <a:t> 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/>
              <a:t>objevování a orientace v informacích</a:t>
            </a:r>
            <a:r>
              <a:rPr lang="en-GB" sz="2200" b="1" dirty="0" smtClean="0"/>
              <a:t> 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/>
              <a:t>l</a:t>
            </a:r>
            <a:r>
              <a:rPr lang="en-GB" sz="2200" b="1" dirty="0" err="1"/>
              <a:t>eadership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cs-CZ" sz="2200" b="1" dirty="0" smtClean="0"/>
              <a:t>ovlivňování ostatních</a:t>
            </a:r>
            <a:r>
              <a:rPr lang="en-GB" sz="2200" b="1" dirty="0" smtClean="0"/>
              <a:t> </a:t>
            </a:r>
            <a:endParaRPr lang="en-GB" sz="2200" b="1" dirty="0"/>
          </a:p>
          <a:p>
            <a:pPr marL="285750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cs-CZ" sz="2200" b="1" dirty="0"/>
          </a:p>
        </p:txBody>
      </p:sp>
    </p:spTree>
    <p:extLst>
      <p:ext uri="{BB962C8B-B14F-4D97-AF65-F5344CB8AC3E}">
        <p14:creationId xmlns:p14="http://schemas.microsoft.com/office/powerpoint/2010/main" val="33728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047936"/>
              </p:ext>
            </p:extLst>
          </p:nvPr>
        </p:nvGraphicFramePr>
        <p:xfrm>
          <a:off x="198120" y="121919"/>
          <a:ext cx="11750041" cy="5853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7890">
                  <a:extLst>
                    <a:ext uri="{9D8B030D-6E8A-4147-A177-3AD203B41FA5}">
                      <a16:colId xmlns:a16="http://schemas.microsoft.com/office/drawing/2014/main" val="355919336"/>
                    </a:ext>
                  </a:extLst>
                </a:gridCol>
                <a:gridCol w="3761990">
                  <a:extLst>
                    <a:ext uri="{9D8B030D-6E8A-4147-A177-3AD203B41FA5}">
                      <a16:colId xmlns:a16="http://schemas.microsoft.com/office/drawing/2014/main" val="1403462494"/>
                    </a:ext>
                  </a:extLst>
                </a:gridCol>
                <a:gridCol w="631503">
                  <a:extLst>
                    <a:ext uri="{9D8B030D-6E8A-4147-A177-3AD203B41FA5}">
                      <a16:colId xmlns:a16="http://schemas.microsoft.com/office/drawing/2014/main" val="3457636780"/>
                    </a:ext>
                  </a:extLst>
                </a:gridCol>
                <a:gridCol w="6998658">
                  <a:extLst>
                    <a:ext uri="{9D8B030D-6E8A-4147-A177-3AD203B41FA5}">
                      <a16:colId xmlns:a16="http://schemas.microsoft.com/office/drawing/2014/main" val="2327409617"/>
                    </a:ext>
                  </a:extLst>
                </a:gridCol>
              </a:tblGrid>
              <a:tr h="22998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Dovednost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</a:rPr>
                        <a:t>Úroveň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rgbClr val="A500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6502301"/>
                  </a:ext>
                </a:extLst>
              </a:tr>
              <a:tr h="688461">
                <a:tc rowSpan="6">
                  <a:txBody>
                    <a:bodyPr/>
                    <a:lstStyle/>
                    <a:p>
                      <a:pPr marL="71755" marR="717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noProof="0" dirty="0" smtClean="0">
                          <a:effectLst/>
                        </a:rPr>
                        <a:t>Efektivní komunikace</a:t>
                      </a:r>
                      <a:endParaRPr lang="en-GB" sz="1800" b="1" noProof="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 vert="vert270" anchor="ctr">
                    <a:solidFill>
                      <a:srgbClr val="A50021"/>
                    </a:solidFill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Popis</a:t>
                      </a:r>
                      <a:endParaRPr lang="cs-CZ" sz="14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Schopnost aktivně komunikovat, včetně schopnosti dobře prezentovat a také schopnosti dobře naslouchat a argumentovat. 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b="1" dirty="0" smtClean="0">
                          <a:effectLst/>
                        </a:rPr>
                        <a:t>Dílčí dovednosti</a:t>
                      </a:r>
                      <a:endParaRPr lang="cs-CZ" sz="1400" b="1" dirty="0">
                        <a:effectLst/>
                      </a:endParaRP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porozumět verbálnímu i neverbálnímu sdělení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překonávat bariéry v komunikaci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přijímat a pracovat s argumenty jiných osob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srozumitelně sdělovat ostatním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vyjadřovat se písemné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jednat asertivně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mít sebereflexi 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přizpůsobit sdělení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zaujmout posluchače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předvídat reakce </a:t>
                      </a:r>
                    </a:p>
                    <a:p>
                      <a:pPr marL="182563" lvl="0" indent="-182563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"/>
                        <a:tabLst>
                          <a:tab pos="149225" algn="l"/>
                        </a:tabLs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prezentovat</a:t>
                      </a:r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formulování myšlenek jak v písemné, tak ústní podobě je značně problematické; schopnost naslouchat druhým je omezená; předávání informací ostatním je nahodilé, sporadické a kusé</a:t>
                      </a: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586208"/>
                  </a:ext>
                </a:extLst>
              </a:tr>
              <a:tr h="8505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1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formulování myšlenek, zejména v písemné podobě, je pro něj obtížné; mívá problémy s nasloucháním; informace předává ostatním pouze na vyžádání; jeho reakce na nečekané situace nelze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předvídat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1611729"/>
                  </a:ext>
                </a:extLst>
              </a:tr>
              <a:tr h="8505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2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 běžných situacích jasně a srozumitelně formuluje své myšlenky jak v mluvené, tak písemné podobě; naslouchá ostatním bez větších zádrhelů; sdílí informace; reaguje přiměřeně na vzniklou situaci; jeho komunikace není vždy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přesvědčivá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4939049"/>
                  </a:ext>
                </a:extLst>
              </a:tr>
              <a:tr h="85050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3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jasně a srozumitelně formuluje své myšlenky jak v mluvené, tak písemné podobě; naslouchá ostatním; reaguje asertivně na vzniklou situaci; dokáže svým projevem zaujmout ostatní; toleruje názory </a:t>
                      </a:r>
                      <a:r>
                        <a:rPr lang="cs-CZ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ostatních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690658"/>
                  </a:ext>
                </a:extLst>
              </a:tr>
              <a:tr h="1054044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4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formulování myšlenek v písemné i ústní podobě je na velmi dobré úrovni; aktivně naslouchá ostatním; zdravé a přiměřené sebeprosazování je pro něj přirozené; dokáže prezentovat před skupinou; dokáže komunikaci otevřít; vytváří prostředí, aby komunikovali i druzí; vítá a rozvíjí názory ostatních; dokáže vyvolat konstruktivní konflikt; vyžaduje zpětnou vazbu </a:t>
                      </a:r>
                      <a:endParaRPr lang="cs-CZ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671665"/>
                  </a:ext>
                </a:extLst>
              </a:tr>
              <a:tr h="1314612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341" marR="44341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formulování myšlenek v písemné i ústní podobě je na výborné úrovni; praktikuje aktivní naslouchání bez výjimky za všech okolností; zdravé a přiměřené sebeprosazování je pro něj přirozené; dokáže prezentovat na velkém fóru a svým projevem dokáže druhé přesvědčit; dokáže od jiných získat jejich skutečné názory a pracovat s nimi; dokáže využívat konstruktivní konflikty; umí pracovat se zpětnou vazbou; komunikuje s jinými kulturami</a:t>
                      </a:r>
                    </a:p>
                  </a:txBody>
                  <a:tcPr marL="68580" marR="68580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6902802"/>
                  </a:ext>
                </a:extLst>
              </a:tr>
            </a:tbl>
          </a:graphicData>
        </a:graphic>
      </p:graphicFrame>
      <p:sp>
        <p:nvSpPr>
          <p:cNvPr id="5" name="Obdélník 4"/>
          <p:cNvSpPr/>
          <p:nvPr/>
        </p:nvSpPr>
        <p:spPr>
          <a:xfrm>
            <a:off x="121920" y="5998789"/>
            <a:ext cx="28793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 smtClean="0">
                <a:solidFill>
                  <a:srgbClr val="A50021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NSP: Centrální databáze kompetencí</a:t>
            </a:r>
            <a:endParaRPr lang="cs-CZ" sz="14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25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ctrTitle"/>
          </p:nvPr>
        </p:nvSpPr>
        <p:spPr>
          <a:xfrm>
            <a:off x="0" y="2051050"/>
            <a:ext cx="12192000" cy="2387600"/>
          </a:xfrm>
          <a:solidFill>
            <a:srgbClr val="A50021"/>
          </a:solidFill>
        </p:spPr>
        <p:txBody>
          <a:bodyPr rtlCol="0" anchor="ctr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7100" b="1" dirty="0" smtClean="0">
                <a:solidFill>
                  <a:schemeClr val="bg1"/>
                </a:solidFill>
                <a:latin typeface="+mn-lt"/>
              </a:rPr>
              <a:t>Má smysl je rozvíjet?</a:t>
            </a:r>
            <a:endParaRPr lang="cs-CZ" sz="3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91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419788" y="497947"/>
            <a:ext cx="11439699" cy="35240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dirty="0" smtClean="0">
                <a:solidFill>
                  <a:srgbClr val="A5002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ŠKOLY…</a:t>
            </a:r>
            <a:endParaRPr lang="cs-CZ" sz="3200" b="1" dirty="0">
              <a:solidFill>
                <a:srgbClr val="A5002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sz="3000" i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Připravují své „klienty“ na podmínky budoucího trhu práce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Průmysl 4.0 představuje existenční hrozbu pro mnohá (ne)kvalifikovaná povolání</a:t>
            </a:r>
            <a:endParaRPr lang="cs-CZ" sz="2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Trend několikeré změny povolání/profese v průběhu života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3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300" b="1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Potřeba odolnosti, výkonnosti, zpracování velkého množství informací i v osobním životě</a:t>
            </a:r>
          </a:p>
        </p:txBody>
      </p:sp>
    </p:spTree>
    <p:extLst>
      <p:ext uri="{BB962C8B-B14F-4D97-AF65-F5344CB8AC3E}">
        <p14:creationId xmlns:p14="http://schemas.microsoft.com/office/powerpoint/2010/main" val="152401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955</Words>
  <Application>Microsoft Office PowerPoint</Application>
  <PresentationFormat>Širokoúhlá obrazovka</PresentationFormat>
  <Paragraphs>452</Paragraphs>
  <Slides>33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3" baseType="lpstr">
      <vt:lpstr>MS Mincho</vt:lpstr>
      <vt:lpstr>Arial</vt:lpstr>
      <vt:lpstr>Arial Narrow</vt:lpstr>
      <vt:lpstr>Calibri</vt:lpstr>
      <vt:lpstr>Calibri Light</vt:lpstr>
      <vt:lpstr>Cambria</vt:lpstr>
      <vt:lpstr>Geneva</vt:lpstr>
      <vt:lpstr>Times New Roman</vt:lpstr>
      <vt:lpstr>Wingdings</vt:lpstr>
      <vt:lpstr>Motiv Office</vt:lpstr>
      <vt:lpstr>Rozvoj soft skills  jako podpora uplatnitelnosti na trhu práce</vt:lpstr>
      <vt:lpstr>Prezentace aplikace PowerPoint</vt:lpstr>
      <vt:lpstr>Co jsou měkké dovednosti? </vt:lpstr>
      <vt:lpstr>Prezentace aplikace PowerPoint</vt:lpstr>
      <vt:lpstr>Prezentace aplikace PowerPoint</vt:lpstr>
      <vt:lpstr>Prezentace aplikace PowerPoint</vt:lpstr>
      <vt:lpstr>Prezentace aplikace PowerPoint</vt:lpstr>
      <vt:lpstr>Má smysl je rozvíjet?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Které dovednosti rozvíjet?</vt:lpstr>
      <vt:lpstr>Prezentace aplikace PowerPoint</vt:lpstr>
      <vt:lpstr>Prezentace aplikace PowerPoint</vt:lpstr>
      <vt:lpstr>Prezentace aplikace PowerPoint</vt:lpstr>
      <vt:lpstr>Prezentace aplikace PowerPoint</vt:lpstr>
      <vt:lpstr>Jak měkké dovednosti rozvíjet?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Závěr </vt:lpstr>
      <vt:lpstr>Prezentace aplikace PowerPoint</vt:lpstr>
      <vt:lpstr>děkuji  za pozornost</vt:lpstr>
    </vt:vector>
  </TitlesOfParts>
  <Company>VŠB-TUO Ekonomická fakulta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modely mezinárodního obchodu</dc:title>
  <dc:creator>Pedagog</dc:creator>
  <cp:lastModifiedBy>JB</cp:lastModifiedBy>
  <cp:revision>316</cp:revision>
  <dcterms:created xsi:type="dcterms:W3CDTF">2016-03-10T07:30:09Z</dcterms:created>
  <dcterms:modified xsi:type="dcterms:W3CDTF">2018-10-25T23:13:37Z</dcterms:modified>
</cp:coreProperties>
</file>